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3" r:id="rId2"/>
    <p:sldId id="276" r:id="rId3"/>
    <p:sldId id="259" r:id="rId4"/>
    <p:sldId id="281" r:id="rId5"/>
    <p:sldId id="277" r:id="rId6"/>
    <p:sldId id="275" r:id="rId7"/>
    <p:sldId id="279" r:id="rId8"/>
    <p:sldId id="269" r:id="rId9"/>
    <p:sldId id="270" r:id="rId10"/>
    <p:sldId id="282" r:id="rId11"/>
    <p:sldId id="283" r:id="rId12"/>
    <p:sldId id="284" r:id="rId13"/>
    <p:sldId id="285" r:id="rId14"/>
    <p:sldId id="280" r:id="rId15"/>
    <p:sldId id="274" r:id="rId16"/>
    <p:sldId id="271" r:id="rId17"/>
    <p:sldId id="266" r:id="rId18"/>
  </p:sldIdLst>
  <p:sldSz cx="9144000" cy="6858000" type="screen4x3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07">
          <p15:clr>
            <a:srgbClr val="A4A3A4"/>
          </p15:clr>
        </p15:guide>
        <p15:guide id="2" pos="3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3" d="100"/>
          <a:sy n="123" d="100"/>
        </p:scale>
        <p:origin x="1254" y="114"/>
      </p:cViewPr>
      <p:guideLst>
        <p:guide orient="horz" pos="4107"/>
        <p:guide pos="35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2348C38-A4C1-4DEF-9CF0-735B4FE63C6A}" type="datetimeFigureOut">
              <a:rPr lang="de-DE"/>
              <a:pPr>
                <a:defRPr/>
              </a:pPr>
              <a:t>16.10.2017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FA8E26A-7B5E-41D9-B9B4-36534B71603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44488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50F004F-A6A3-4188-BAB3-97D4FC2B4247}" type="datetimeFigureOut">
              <a:rPr lang="de-DE"/>
              <a:pPr>
                <a:defRPr/>
              </a:pPr>
              <a:t>16.10.2017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D5DCA2D-9387-43B3-86FA-DBBC972C887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3360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2867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FED28E8-4A3E-4C98-AF1C-C1CF4FB7F69E}" type="slidenum">
              <a:rPr lang="de-DE" altLang="de-DE" smtClean="0"/>
              <a:pPr eaLnBrk="1" hangingPunct="1"/>
              <a:t>4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378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E8B79A36-8DBC-42DA-BDD8-F50B0A838E63}" type="slidenum">
              <a:rPr lang="de-DE" altLang="de-DE" smtClean="0"/>
              <a:pPr eaLnBrk="1" hangingPunct="1"/>
              <a:t>16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2970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8EA52D97-877B-47D7-B683-043F53E76C58}" type="slidenum">
              <a:rPr lang="de-DE" altLang="de-DE" smtClean="0"/>
              <a:pPr eaLnBrk="1" hangingPunct="1"/>
              <a:t>6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307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BF858D8-5A37-437B-8B59-21AB7F4C6281}" type="slidenum">
              <a:rPr lang="de-DE" altLang="de-DE" smtClean="0"/>
              <a:pPr eaLnBrk="1" hangingPunct="1"/>
              <a:t>7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3174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A78787C-FC63-420B-A51D-619EBE3CCA08}" type="slidenum">
              <a:rPr lang="de-DE" altLang="de-DE" smtClean="0"/>
              <a:pPr eaLnBrk="1" hangingPunct="1"/>
              <a:t>8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3277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44390FC-08F2-4EF7-B9C4-A9C5F4D9FF69}" type="slidenum">
              <a:rPr lang="de-DE" altLang="de-DE" smtClean="0"/>
              <a:pPr eaLnBrk="1" hangingPunct="1"/>
              <a:t>9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3379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70364AB-A878-4F56-89C3-0E7D38FF37FD}" type="slidenum">
              <a:rPr lang="de-DE" altLang="de-DE" smtClean="0"/>
              <a:pPr eaLnBrk="1" hangingPunct="1"/>
              <a:t>10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3482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8FA3D4D-0DC7-426F-95CA-37DFFFFAB346}" type="slidenum">
              <a:rPr lang="de-DE" altLang="de-DE" smtClean="0"/>
              <a:pPr eaLnBrk="1" hangingPunct="1"/>
              <a:t>11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3584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89653134-ECE4-4C11-B5AA-708E11760521}" type="slidenum">
              <a:rPr lang="de-DE" altLang="de-DE" smtClean="0"/>
              <a:pPr eaLnBrk="1" hangingPunct="1"/>
              <a:t>12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3686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A0CC0266-1C0E-4B38-824D-7FBEF9831670}" type="slidenum">
              <a:rPr lang="de-DE" altLang="de-DE" smtClean="0"/>
              <a:pPr eaLnBrk="1" hangingPunct="1"/>
              <a:t>13</a:t>
            </a:fld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FAMI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PP_Familie_Tite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>
            <a:spLocks noChangeArrowheads="1"/>
          </p:cNvSpPr>
          <p:nvPr userDrawn="1"/>
        </p:nvSpPr>
        <p:spPr bwMode="auto">
          <a:xfrm>
            <a:off x="6337300" y="6321425"/>
            <a:ext cx="27003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de-DE" sz="1200" b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www.landkreis-guenzburg.de</a:t>
            </a:r>
          </a:p>
          <a:p>
            <a:pPr algn="r">
              <a:defRPr/>
            </a:pPr>
            <a:r>
              <a:rPr lang="de-DE" sz="1200" b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www.familien-und-kinderregion.de</a:t>
            </a:r>
          </a:p>
        </p:txBody>
      </p:sp>
      <p:sp>
        <p:nvSpPr>
          <p:cNvPr id="24" name="Inhaltsplatzhalter 2"/>
          <p:cNvSpPr>
            <a:spLocks noGrp="1"/>
          </p:cNvSpPr>
          <p:nvPr>
            <p:ph idx="1"/>
          </p:nvPr>
        </p:nvSpPr>
        <p:spPr>
          <a:xfrm>
            <a:off x="583560" y="2527397"/>
            <a:ext cx="5488220" cy="2186244"/>
          </a:xfrm>
        </p:spPr>
        <p:txBody>
          <a:bodyPr>
            <a:normAutofit/>
          </a:bodyPr>
          <a:lstStyle>
            <a:lvl1pPr rtl="0">
              <a:lnSpc>
                <a:spcPts val="3840"/>
              </a:lnSpc>
              <a:spcBef>
                <a:spcPts val="600"/>
              </a:spcBef>
              <a:defRPr lang="de-DE" sz="3200" b="1" i="0" u="none" strike="noStrike" baseline="0" smtClean="0">
                <a:solidFill>
                  <a:schemeClr val="tx2"/>
                </a:solidFill>
              </a:defRPr>
            </a:lvl1pPr>
            <a:lvl2pPr>
              <a:lnSpc>
                <a:spcPts val="3840"/>
              </a:lnSpc>
              <a:spcBef>
                <a:spcPts val="600"/>
              </a:spcBef>
              <a:defRPr sz="3200" baseline="0"/>
            </a:lvl2pPr>
            <a:lvl3pPr marL="0" indent="0">
              <a:buFontTx/>
              <a:buNone/>
              <a:defRPr sz="1600"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34" name="Bildplatzhalter 33"/>
          <p:cNvSpPr>
            <a:spLocks noGrp="1"/>
          </p:cNvSpPr>
          <p:nvPr>
            <p:ph type="pic" sz="quarter" idx="10"/>
          </p:nvPr>
        </p:nvSpPr>
        <p:spPr>
          <a:xfrm>
            <a:off x="583560" y="5186363"/>
            <a:ext cx="1422630" cy="1333500"/>
          </a:xfrm>
        </p:spPr>
        <p:txBody>
          <a:bodyPr rtlCol="0">
            <a:normAutofit/>
          </a:bodyPr>
          <a:lstStyle/>
          <a:p>
            <a:pPr lvl="0"/>
            <a:endParaRPr lang="de-DE" noProof="0" dirty="0"/>
          </a:p>
        </p:txBody>
      </p:sp>
      <p:sp>
        <p:nvSpPr>
          <p:cNvPr id="38" name="Bildplatzhalter 33"/>
          <p:cNvSpPr>
            <a:spLocks noGrp="1"/>
          </p:cNvSpPr>
          <p:nvPr>
            <p:ph type="pic" sz="quarter" idx="11"/>
          </p:nvPr>
        </p:nvSpPr>
        <p:spPr>
          <a:xfrm>
            <a:off x="2233371" y="5186363"/>
            <a:ext cx="1422630" cy="1333500"/>
          </a:xfrm>
        </p:spPr>
        <p:txBody>
          <a:bodyPr rtlCol="0">
            <a:normAutofit/>
          </a:bodyPr>
          <a:lstStyle/>
          <a:p>
            <a:pPr lv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223836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_FAMI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4" descr="PP_Familie_innen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583560" y="274638"/>
            <a:ext cx="7958632" cy="1143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5" name="Inhaltsplatzhalter 2"/>
          <p:cNvSpPr>
            <a:spLocks noGrp="1"/>
          </p:cNvSpPr>
          <p:nvPr>
            <p:ph idx="1"/>
          </p:nvPr>
        </p:nvSpPr>
        <p:spPr>
          <a:xfrm>
            <a:off x="583560" y="1984026"/>
            <a:ext cx="7958632" cy="4142137"/>
          </a:xfrm>
        </p:spPr>
        <p:txBody>
          <a:bodyPr/>
          <a:lstStyle>
            <a:lvl2pPr>
              <a:defRPr baseline="0"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8F5AB451-EE19-4534-994A-62BB1C96E01A}" type="slidenum">
              <a:rPr lang="de-DE"/>
              <a:pPr>
                <a:defRPr/>
              </a:pPr>
              <a:t>‹Nr.›</a:t>
            </a:fld>
            <a:r>
              <a:rPr lang="de-DE"/>
              <a:t> • Ort, Datum und Vortragender</a:t>
            </a:r>
          </a:p>
        </p:txBody>
      </p:sp>
    </p:spTree>
    <p:extLst>
      <p:ext uri="{BB962C8B-B14F-4D97-AF65-F5344CB8AC3E}">
        <p14:creationId xmlns:p14="http://schemas.microsoft.com/office/powerpoint/2010/main" val="477638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folie_FAMI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4" descr="PP_Familie_innen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583560" y="274638"/>
            <a:ext cx="7958632" cy="1143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5" name="Inhaltsplatzhalter 2"/>
          <p:cNvSpPr>
            <a:spLocks noGrp="1"/>
          </p:cNvSpPr>
          <p:nvPr>
            <p:ph idx="1"/>
          </p:nvPr>
        </p:nvSpPr>
        <p:spPr>
          <a:xfrm>
            <a:off x="583560" y="1984026"/>
            <a:ext cx="3978173" cy="4142137"/>
          </a:xfrm>
        </p:spPr>
        <p:txBody>
          <a:bodyPr/>
          <a:lstStyle>
            <a:lvl2pPr>
              <a:defRPr baseline="0"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9" name="Bildplatzhalter 3"/>
          <p:cNvSpPr>
            <a:spLocks noGrp="1"/>
          </p:cNvSpPr>
          <p:nvPr>
            <p:ph type="pic" sz="quarter" idx="13"/>
          </p:nvPr>
        </p:nvSpPr>
        <p:spPr>
          <a:xfrm>
            <a:off x="4977123" y="1984026"/>
            <a:ext cx="1765243" cy="2067770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20" name="Bildplatzhalter 3"/>
          <p:cNvSpPr>
            <a:spLocks noGrp="1"/>
          </p:cNvSpPr>
          <p:nvPr>
            <p:ph type="pic" sz="quarter" idx="14"/>
          </p:nvPr>
        </p:nvSpPr>
        <p:spPr>
          <a:xfrm>
            <a:off x="6767638" y="1984026"/>
            <a:ext cx="1765243" cy="2067770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21" name="Bildplatzhalter 3"/>
          <p:cNvSpPr>
            <a:spLocks noGrp="1"/>
          </p:cNvSpPr>
          <p:nvPr>
            <p:ph type="pic" sz="quarter" idx="15"/>
          </p:nvPr>
        </p:nvSpPr>
        <p:spPr>
          <a:xfrm>
            <a:off x="4977123" y="4066950"/>
            <a:ext cx="1765243" cy="2067770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22" name="Bildplatzhalter 3"/>
          <p:cNvSpPr>
            <a:spLocks noGrp="1"/>
          </p:cNvSpPr>
          <p:nvPr>
            <p:ph type="pic" sz="quarter" idx="16"/>
          </p:nvPr>
        </p:nvSpPr>
        <p:spPr>
          <a:xfrm>
            <a:off x="6766340" y="4066950"/>
            <a:ext cx="1765243" cy="2067770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C41C5265-A33D-4C33-87A1-F1F0F2DAE64B}" type="slidenum">
              <a:rPr lang="de-DE"/>
              <a:pPr>
                <a:defRPr/>
              </a:pPr>
              <a:t>‹Nr.›</a:t>
            </a:fld>
            <a:r>
              <a:rPr lang="de-DE"/>
              <a:t> • Ort, Datum und Vortragender</a:t>
            </a:r>
          </a:p>
        </p:txBody>
      </p:sp>
    </p:spTree>
    <p:extLst>
      <p:ext uri="{BB962C8B-B14F-4D97-AF65-F5344CB8AC3E}">
        <p14:creationId xmlns:p14="http://schemas.microsoft.com/office/powerpoint/2010/main" val="2590301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folio_Fami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PP_Familie_Tite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>
            <a:spLocks noChangeArrowheads="1"/>
          </p:cNvSpPr>
          <p:nvPr userDrawn="1"/>
        </p:nvSpPr>
        <p:spPr bwMode="auto">
          <a:xfrm>
            <a:off x="6337300" y="6321425"/>
            <a:ext cx="27003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de-DE" sz="1200" b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www.landkreis-guenzburg.de</a:t>
            </a:r>
          </a:p>
          <a:p>
            <a:pPr algn="r">
              <a:defRPr/>
            </a:pPr>
            <a:r>
              <a:rPr lang="de-DE" sz="1200" b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www.familien-und-kinderregion.de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583560" y="2527397"/>
            <a:ext cx="5488220" cy="2641180"/>
          </a:xfrm>
        </p:spPr>
        <p:txBody>
          <a:bodyPr>
            <a:normAutofit/>
          </a:bodyPr>
          <a:lstStyle>
            <a:lvl1pPr rtl="0">
              <a:lnSpc>
                <a:spcPts val="1300"/>
              </a:lnSpc>
              <a:spcBef>
                <a:spcPts val="600"/>
              </a:spcBef>
              <a:defRPr lang="de-DE" sz="1600" b="0" i="0" u="none" strike="noStrike" baseline="30000" smtClean="0"/>
            </a:lvl1pPr>
            <a:lvl2pPr>
              <a:lnSpc>
                <a:spcPts val="3840"/>
              </a:lnSpc>
              <a:spcBef>
                <a:spcPts val="600"/>
              </a:spcBef>
              <a:defRPr sz="2000" b="1" baseline="0"/>
            </a:lvl2pPr>
            <a:lvl3pPr marL="0" indent="0">
              <a:buFontTx/>
              <a:buNone/>
              <a:defRPr sz="1600" baseline="0"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Bildplatzhalter 33"/>
          <p:cNvSpPr>
            <a:spLocks noGrp="1"/>
          </p:cNvSpPr>
          <p:nvPr>
            <p:ph type="pic" sz="quarter" idx="10"/>
          </p:nvPr>
        </p:nvSpPr>
        <p:spPr>
          <a:xfrm>
            <a:off x="583560" y="5186363"/>
            <a:ext cx="1422630" cy="1333500"/>
          </a:xfrm>
        </p:spPr>
        <p:txBody>
          <a:bodyPr rtlCol="0">
            <a:normAutofit/>
          </a:bodyPr>
          <a:lstStyle/>
          <a:p>
            <a:pPr lvl="0"/>
            <a:endParaRPr lang="de-DE" noProof="0" dirty="0"/>
          </a:p>
        </p:txBody>
      </p:sp>
      <p:sp>
        <p:nvSpPr>
          <p:cNvPr id="14" name="Bildplatzhalter 33"/>
          <p:cNvSpPr>
            <a:spLocks noGrp="1"/>
          </p:cNvSpPr>
          <p:nvPr>
            <p:ph type="pic" sz="quarter" idx="11"/>
          </p:nvPr>
        </p:nvSpPr>
        <p:spPr>
          <a:xfrm>
            <a:off x="2233371" y="5186363"/>
            <a:ext cx="1422630" cy="1333500"/>
          </a:xfrm>
        </p:spPr>
        <p:txBody>
          <a:bodyPr rtlCol="0">
            <a:normAutofit/>
          </a:bodyPr>
          <a:lstStyle/>
          <a:p>
            <a:pPr lv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684648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LKG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4" descr="PP_LKGZ_Tite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>
            <a:spLocks noChangeArrowheads="1"/>
          </p:cNvSpPr>
          <p:nvPr userDrawn="1"/>
        </p:nvSpPr>
        <p:spPr bwMode="auto">
          <a:xfrm>
            <a:off x="6337300" y="6321425"/>
            <a:ext cx="27003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de-DE" sz="1200" b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www.landkreis-guenzburg.de</a:t>
            </a:r>
          </a:p>
          <a:p>
            <a:pPr algn="r">
              <a:defRPr/>
            </a:pPr>
            <a:r>
              <a:rPr lang="de-DE" sz="1200" b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www.familien-und-kinderregion.de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583560" y="2527397"/>
            <a:ext cx="5488220" cy="2186244"/>
          </a:xfrm>
        </p:spPr>
        <p:txBody>
          <a:bodyPr>
            <a:normAutofit/>
          </a:bodyPr>
          <a:lstStyle>
            <a:lvl1pPr rtl="0">
              <a:lnSpc>
                <a:spcPts val="3840"/>
              </a:lnSpc>
              <a:spcBef>
                <a:spcPts val="600"/>
              </a:spcBef>
              <a:defRPr lang="de-DE" sz="3200" b="1" i="0" u="none" strike="noStrike" baseline="0" smtClean="0">
                <a:solidFill>
                  <a:schemeClr val="tx2"/>
                </a:solidFill>
              </a:defRPr>
            </a:lvl1pPr>
            <a:lvl2pPr>
              <a:lnSpc>
                <a:spcPts val="3840"/>
              </a:lnSpc>
              <a:spcBef>
                <a:spcPts val="600"/>
              </a:spcBef>
              <a:defRPr sz="3200" baseline="0"/>
            </a:lvl2pPr>
            <a:lvl3pPr marL="0" indent="0">
              <a:buFontTx/>
              <a:buNone/>
              <a:defRPr sz="1600"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477213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folie_LKG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4" descr="PP_LKGZ_innen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3560" y="1984026"/>
            <a:ext cx="7958632" cy="414213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6AE3219D-8F27-46A6-97DF-0AB370B9FF1B}" type="slidenum">
              <a:rPr lang="de-DE"/>
              <a:pPr>
                <a:defRPr/>
              </a:pPr>
              <a:t>‹Nr.›</a:t>
            </a:fld>
            <a:r>
              <a:rPr lang="de-DE"/>
              <a:t> • Ort, Datum und Vortragender</a:t>
            </a:r>
          </a:p>
        </p:txBody>
      </p:sp>
    </p:spTree>
    <p:extLst>
      <p:ext uri="{BB962C8B-B14F-4D97-AF65-F5344CB8AC3E}">
        <p14:creationId xmlns:p14="http://schemas.microsoft.com/office/powerpoint/2010/main" val="2308266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folie_LKG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4" descr="PP_LKGZ_innen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583560" y="1984026"/>
            <a:ext cx="3978173" cy="4142137"/>
          </a:xfrm>
        </p:spPr>
        <p:txBody>
          <a:bodyPr/>
          <a:lstStyle>
            <a:lvl2pPr>
              <a:defRPr baseline="0"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Bildplatzhalter 3"/>
          <p:cNvSpPr>
            <a:spLocks noGrp="1"/>
          </p:cNvSpPr>
          <p:nvPr>
            <p:ph type="pic" sz="quarter" idx="14"/>
          </p:nvPr>
        </p:nvSpPr>
        <p:spPr>
          <a:xfrm>
            <a:off x="4977123" y="1984026"/>
            <a:ext cx="1765243" cy="2067770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10" name="Bildplatzhalter 3"/>
          <p:cNvSpPr>
            <a:spLocks noGrp="1"/>
          </p:cNvSpPr>
          <p:nvPr>
            <p:ph type="pic" sz="quarter" idx="15"/>
          </p:nvPr>
        </p:nvSpPr>
        <p:spPr>
          <a:xfrm>
            <a:off x="6767638" y="1984026"/>
            <a:ext cx="1765243" cy="2067770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11" name="Bildplatzhalter 3"/>
          <p:cNvSpPr>
            <a:spLocks noGrp="1"/>
          </p:cNvSpPr>
          <p:nvPr>
            <p:ph type="pic" sz="quarter" idx="16"/>
          </p:nvPr>
        </p:nvSpPr>
        <p:spPr>
          <a:xfrm>
            <a:off x="4977123" y="4066950"/>
            <a:ext cx="1765243" cy="2067770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12" name="Bildplatzhalter 3"/>
          <p:cNvSpPr>
            <a:spLocks noGrp="1"/>
          </p:cNvSpPr>
          <p:nvPr>
            <p:ph type="pic" sz="quarter" idx="17"/>
          </p:nvPr>
        </p:nvSpPr>
        <p:spPr>
          <a:xfrm>
            <a:off x="6766340" y="4066950"/>
            <a:ext cx="1765243" cy="2067770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AAF816DD-98BF-43EA-A71B-BF521BB13887}" type="slidenum">
              <a:rPr lang="de-DE"/>
              <a:pPr>
                <a:defRPr/>
              </a:pPr>
              <a:t>‹Nr.›</a:t>
            </a:fld>
            <a:r>
              <a:rPr lang="de-DE"/>
              <a:t> • Ort, Datum und Vortragender</a:t>
            </a:r>
          </a:p>
        </p:txBody>
      </p:sp>
    </p:spTree>
    <p:extLst>
      <p:ext uri="{BB962C8B-B14F-4D97-AF65-F5344CB8AC3E}">
        <p14:creationId xmlns:p14="http://schemas.microsoft.com/office/powerpoint/2010/main" val="248499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folie_LKG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PP_LKGZ_Tite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>
            <a:spLocks noChangeArrowheads="1"/>
          </p:cNvSpPr>
          <p:nvPr userDrawn="1"/>
        </p:nvSpPr>
        <p:spPr bwMode="auto">
          <a:xfrm>
            <a:off x="6337300" y="6321425"/>
            <a:ext cx="27003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de-DE" sz="1200" b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www.landkreis-guenzburg.de</a:t>
            </a:r>
          </a:p>
          <a:p>
            <a:pPr algn="r">
              <a:defRPr/>
            </a:pPr>
            <a:r>
              <a:rPr lang="de-DE" sz="1200" b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www.familien-und-kinderregion.de</a:t>
            </a:r>
          </a:p>
        </p:txBody>
      </p:sp>
      <p:sp>
        <p:nvSpPr>
          <p:cNvPr id="7" name="Bildplatzhalter 33"/>
          <p:cNvSpPr>
            <a:spLocks noGrp="1"/>
          </p:cNvSpPr>
          <p:nvPr>
            <p:ph type="pic" sz="quarter" idx="10"/>
          </p:nvPr>
        </p:nvSpPr>
        <p:spPr>
          <a:xfrm>
            <a:off x="583560" y="5186363"/>
            <a:ext cx="1422630" cy="1333500"/>
          </a:xfrm>
        </p:spPr>
        <p:txBody>
          <a:bodyPr rtlCol="0">
            <a:normAutofit/>
          </a:bodyPr>
          <a:lstStyle/>
          <a:p>
            <a:pPr lvl="0"/>
            <a:endParaRPr lang="de-DE" noProof="0" dirty="0"/>
          </a:p>
        </p:txBody>
      </p:sp>
      <p:sp>
        <p:nvSpPr>
          <p:cNvPr id="8" name="Bildplatzhalter 33"/>
          <p:cNvSpPr>
            <a:spLocks noGrp="1"/>
          </p:cNvSpPr>
          <p:nvPr>
            <p:ph type="pic" sz="quarter" idx="11"/>
          </p:nvPr>
        </p:nvSpPr>
        <p:spPr>
          <a:xfrm>
            <a:off x="2233371" y="5186363"/>
            <a:ext cx="1422630" cy="1333500"/>
          </a:xfrm>
        </p:spPr>
        <p:txBody>
          <a:bodyPr rtlCol="0">
            <a:normAutofit/>
          </a:bodyPr>
          <a:lstStyle/>
          <a:p>
            <a:pPr lvl="0"/>
            <a:endParaRPr lang="de-DE" noProof="0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583560" y="2527397"/>
            <a:ext cx="5488220" cy="2641180"/>
          </a:xfrm>
        </p:spPr>
        <p:txBody>
          <a:bodyPr>
            <a:normAutofit/>
          </a:bodyPr>
          <a:lstStyle>
            <a:lvl1pPr rtl="0">
              <a:lnSpc>
                <a:spcPts val="1300"/>
              </a:lnSpc>
              <a:spcBef>
                <a:spcPts val="600"/>
              </a:spcBef>
              <a:defRPr lang="de-DE" sz="1600" b="0" i="0" u="none" strike="noStrike" baseline="30000" smtClean="0"/>
            </a:lvl1pPr>
            <a:lvl2pPr>
              <a:lnSpc>
                <a:spcPts val="3840"/>
              </a:lnSpc>
              <a:spcBef>
                <a:spcPts val="600"/>
              </a:spcBef>
              <a:defRPr sz="2000" b="1" baseline="0"/>
            </a:lvl2pPr>
            <a:lvl3pPr marL="0" indent="0">
              <a:buFontTx/>
              <a:buNone/>
              <a:defRPr sz="1600" baseline="0"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5171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584200" y="274638"/>
            <a:ext cx="79581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Folientitel auch </a:t>
            </a:r>
            <a:br>
              <a:rPr lang="de-DE" altLang="de-DE"/>
            </a:br>
            <a:r>
              <a:rPr lang="de-DE" altLang="de-DE"/>
              <a:t>zweizeilig möglich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584200" y="1600200"/>
            <a:ext cx="795813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Überschrift Fließtext</a:t>
            </a:r>
          </a:p>
          <a:p>
            <a:pPr lvl="1"/>
            <a:r>
              <a:rPr lang="de-DE" altLang="de-DE"/>
              <a:t>Hier befindet sich der Fließtext einer Power-Point Präsentation aus</a:t>
            </a:r>
            <a:br>
              <a:rPr lang="de-DE" altLang="de-DE"/>
            </a:br>
            <a:r>
              <a:rPr lang="de-DE" altLang="de-DE"/>
              <a:t>dem Landkreis Günzburg.</a:t>
            </a:r>
          </a:p>
          <a:p>
            <a:pPr lvl="2"/>
            <a:r>
              <a:rPr lang="de-DE" altLang="de-DE"/>
              <a:t>Erster Punkt</a:t>
            </a:r>
          </a:p>
          <a:p>
            <a:pPr lvl="2"/>
            <a:r>
              <a:rPr lang="de-DE" altLang="de-DE"/>
              <a:t>Zweiter Punkt</a:t>
            </a:r>
          </a:p>
          <a:p>
            <a:pPr lvl="2"/>
            <a:r>
              <a:rPr lang="de-DE" altLang="de-DE"/>
              <a:t>Dritter Punkt</a:t>
            </a:r>
          </a:p>
          <a:p>
            <a:pPr lvl="3"/>
            <a:r>
              <a:rPr lang="de-DE" altLang="de-DE"/>
              <a:t>Hier befindet sich das Fazit einer Folie oder eine kurze Zusammenfassung der Hauptargumente</a:t>
            </a:r>
          </a:p>
          <a:p>
            <a:pPr lvl="3"/>
            <a:endParaRPr lang="de-DE" alt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84200" y="6356350"/>
            <a:ext cx="43307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 Seite </a:t>
            </a:r>
            <a:fld id="{0AFA3A73-3B0F-48C6-9002-0D6CD47F11A7}" type="slidenum">
              <a:rPr lang="de-DE"/>
              <a:pPr>
                <a:defRPr/>
              </a:pPr>
              <a:t>‹Nr.›</a:t>
            </a:fld>
            <a:r>
              <a:rPr lang="de-DE"/>
              <a:t> • Ort, Datum und Vortragender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</p:sldLayoutIdLst>
  <p:hf hdr="0" dt="0"/>
  <p:txStyles>
    <p:titleStyle>
      <a:lvl1pPr algn="l" defTabSz="457200" rtl="0" eaLnBrk="0" fontAlgn="base" hangingPunct="0">
        <a:lnSpc>
          <a:spcPts val="3300"/>
        </a:lnSpc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Arial"/>
          <a:ea typeface="MS PGothic" pitchFamily="34" charset="-128"/>
          <a:cs typeface="Arial"/>
        </a:defRPr>
      </a:lvl1pPr>
      <a:lvl2pPr algn="l" defTabSz="457200" rtl="0" eaLnBrk="0" fontAlgn="base" hangingPunct="0">
        <a:lnSpc>
          <a:spcPts val="33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MS PGothic" pitchFamily="34" charset="-128"/>
          <a:cs typeface="Arial" pitchFamily="34" charset="0"/>
        </a:defRPr>
      </a:lvl2pPr>
      <a:lvl3pPr algn="l" defTabSz="457200" rtl="0" eaLnBrk="0" fontAlgn="base" hangingPunct="0">
        <a:lnSpc>
          <a:spcPts val="33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MS PGothic" pitchFamily="34" charset="-128"/>
          <a:cs typeface="Arial" pitchFamily="34" charset="0"/>
        </a:defRPr>
      </a:lvl3pPr>
      <a:lvl4pPr algn="l" defTabSz="457200" rtl="0" eaLnBrk="0" fontAlgn="base" hangingPunct="0">
        <a:lnSpc>
          <a:spcPts val="33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MS PGothic" pitchFamily="34" charset="-128"/>
          <a:cs typeface="Arial" pitchFamily="34" charset="0"/>
        </a:defRPr>
      </a:lvl4pPr>
      <a:lvl5pPr algn="l" defTabSz="457200" rtl="0" eaLnBrk="0" fontAlgn="base" hangingPunct="0">
        <a:lnSpc>
          <a:spcPts val="33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MS PGothic" pitchFamily="34" charset="-128"/>
          <a:cs typeface="Arial" pitchFamily="34" charset="0"/>
        </a:defRPr>
      </a:lvl5pPr>
      <a:lvl6pPr marL="457200" algn="l" defTabSz="457200" rtl="0" fontAlgn="base">
        <a:lnSpc>
          <a:spcPts val="33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defTabSz="457200" rtl="0" fontAlgn="base">
        <a:lnSpc>
          <a:spcPts val="33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defTabSz="457200" rtl="0" fontAlgn="base">
        <a:lnSpc>
          <a:spcPts val="33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defTabSz="457200" rtl="0" fontAlgn="base">
        <a:lnSpc>
          <a:spcPts val="33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defRPr sz="2000" b="1" kern="1200">
          <a:solidFill>
            <a:schemeClr val="tx2"/>
          </a:solidFill>
          <a:latin typeface="Arial"/>
          <a:ea typeface="MS PGothic" pitchFamily="34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7463" indent="-125413" algn="l" defTabSz="457200" rtl="0" eaLnBrk="0" fontAlgn="base" hangingPunct="0">
        <a:spcBef>
          <a:spcPct val="20000"/>
        </a:spcBef>
        <a:spcAft>
          <a:spcPts val="600"/>
        </a:spcAft>
        <a:buClr>
          <a:srgbClr val="FF0000"/>
        </a:buClr>
        <a:buFont typeface="Arial" pitchFamily="34" charset="0"/>
        <a:buChar char="•"/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defRPr sz="2000" kern="1200">
          <a:solidFill>
            <a:schemeClr val="tx2"/>
          </a:solidFill>
          <a:latin typeface="Arial"/>
          <a:ea typeface="MS PGothic" pitchFamily="34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Landratsamt Günzburg</a:t>
            </a:r>
          </a:p>
        </p:txBody>
      </p:sp>
      <p:sp>
        <p:nvSpPr>
          <p:cNvPr id="10242" name="Inhaltsplatzhalter 1" descr="Gewinnung der Gemeinden als Akteure und Partner" title="Umsetzung seniorenpolitischer Gesamtkonzepte im ländlichen Raum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ts val="3838"/>
              </a:lnSpc>
            </a:pPr>
            <a:r>
              <a:rPr altLang="de-DE" sz="2800" dirty="0" err="1">
                <a:latin typeface="Arial" pitchFamily="34" charset="0"/>
                <a:cs typeface="Arial" pitchFamily="34" charset="0"/>
              </a:rPr>
              <a:t>Umsetzung</a:t>
            </a:r>
            <a:r>
              <a:rPr altLang="de-DE" sz="28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eaLnBrk="1" hangingPunct="1">
              <a:lnSpc>
                <a:spcPts val="3838"/>
              </a:lnSpc>
            </a:pPr>
            <a:r>
              <a:rPr altLang="de-DE" sz="3000" dirty="0" err="1">
                <a:latin typeface="Arial" pitchFamily="34" charset="0"/>
                <a:cs typeface="Arial" pitchFamily="34" charset="0"/>
              </a:rPr>
              <a:t>seniorenpolitischer</a:t>
            </a:r>
            <a:r>
              <a:rPr altLang="de-DE" sz="3000" dirty="0">
                <a:latin typeface="Arial" pitchFamily="34" charset="0"/>
                <a:cs typeface="Arial" pitchFamily="34" charset="0"/>
              </a:rPr>
              <a:t> </a:t>
            </a:r>
            <a:r>
              <a:rPr altLang="de-DE" sz="3000" dirty="0" err="1">
                <a:latin typeface="Arial" pitchFamily="34" charset="0"/>
                <a:cs typeface="Arial" pitchFamily="34" charset="0"/>
              </a:rPr>
              <a:t>Gesamtkonzepte</a:t>
            </a:r>
            <a:endParaRPr altLang="de-DE" sz="3000" dirty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lnSpc>
                <a:spcPts val="3838"/>
              </a:lnSpc>
            </a:pPr>
            <a:r>
              <a:rPr altLang="de-DE" sz="3000" dirty="0" err="1">
                <a:latin typeface="Arial" pitchFamily="34" charset="0"/>
                <a:cs typeface="Arial" pitchFamily="34" charset="0"/>
              </a:rPr>
              <a:t>im</a:t>
            </a:r>
            <a:r>
              <a:rPr altLang="de-DE" sz="3000" dirty="0">
                <a:latin typeface="Arial" pitchFamily="34" charset="0"/>
                <a:cs typeface="Arial" pitchFamily="34" charset="0"/>
              </a:rPr>
              <a:t> </a:t>
            </a:r>
            <a:r>
              <a:rPr altLang="de-DE" sz="3000" dirty="0" err="1">
                <a:latin typeface="Arial" pitchFamily="34" charset="0"/>
                <a:cs typeface="Arial" pitchFamily="34" charset="0"/>
              </a:rPr>
              <a:t>ländlichen</a:t>
            </a:r>
            <a:r>
              <a:rPr altLang="de-DE" sz="3000" dirty="0">
                <a:latin typeface="Arial" pitchFamily="34" charset="0"/>
                <a:cs typeface="Arial" pitchFamily="34" charset="0"/>
              </a:rPr>
              <a:t> </a:t>
            </a:r>
            <a:r>
              <a:rPr altLang="de-DE" sz="3000" dirty="0" err="1">
                <a:latin typeface="Arial" pitchFamily="34" charset="0"/>
                <a:cs typeface="Arial" pitchFamily="34" charset="0"/>
              </a:rPr>
              <a:t>Raum</a:t>
            </a:r>
            <a:endParaRPr altLang="de-DE" sz="3000" dirty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lnSpc>
                <a:spcPts val="3838"/>
              </a:lnSpc>
            </a:pPr>
            <a:endParaRPr altLang="de-DE" sz="3000" dirty="0">
              <a:latin typeface="Arial" pitchFamily="34" charset="0"/>
              <a:cs typeface="Arial" pitchFamily="34" charset="0"/>
            </a:endParaRPr>
          </a:p>
          <a:p>
            <a:pPr marL="0" lvl="1" indent="0" eaLnBrk="1" hangingPunct="1">
              <a:lnSpc>
                <a:spcPts val="3838"/>
              </a:lnSpc>
            </a:pPr>
            <a:r>
              <a:rPr lang="de-DE" altLang="de-DE" sz="2400" b="1" dirty="0">
                <a:latin typeface="Arial" pitchFamily="34" charset="0"/>
                <a:cs typeface="Arial" pitchFamily="34" charset="0"/>
              </a:rPr>
              <a:t>Gewinnung der Gemeinden als Akteure und Partner </a:t>
            </a:r>
          </a:p>
          <a:p>
            <a:pPr marL="0" lvl="1" indent="0" eaLnBrk="1" hangingPunct="1">
              <a:lnSpc>
                <a:spcPts val="3838"/>
              </a:lnSpc>
            </a:pPr>
            <a:endParaRPr lang="de-DE" altLang="de-DE" dirty="0">
              <a:latin typeface="Arial" pitchFamily="34" charset="0"/>
              <a:cs typeface="Arial" pitchFamily="34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de-DE" altLang="de-DE" sz="2000" dirty="0">
                <a:latin typeface="Arial" pitchFamily="34" charset="0"/>
                <a:cs typeface="Arial" pitchFamily="34" charset="0"/>
              </a:rPr>
              <a:t>München / Nürnberg, 29./ 30.04.2014, Markus Müller</a:t>
            </a:r>
            <a:br>
              <a:rPr lang="de-DE" altLang="de-DE" sz="2000" dirty="0">
                <a:latin typeface="Arial" pitchFamily="34" charset="0"/>
                <a:cs typeface="Arial" pitchFamily="34" charset="0"/>
              </a:rPr>
            </a:br>
            <a:endParaRPr lang="de-DE" altLang="de-DE" sz="2000" dirty="0">
              <a:latin typeface="Arial" pitchFamily="34" charset="0"/>
              <a:cs typeface="Arial" pitchFamily="34" charset="0"/>
            </a:endParaRPr>
          </a:p>
          <a:p>
            <a:pPr marL="0" lvl="1" indent="0" eaLnBrk="1" hangingPunct="1">
              <a:lnSpc>
                <a:spcPts val="3838"/>
              </a:lnSpc>
            </a:pPr>
            <a:endParaRPr lang="de-DE" altLang="de-DE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>
          <a:xfrm>
            <a:off x="584200" y="274638"/>
            <a:ext cx="7958138" cy="1143000"/>
          </a:xfrm>
        </p:spPr>
        <p:txBody>
          <a:bodyPr/>
          <a:lstStyle/>
          <a:p>
            <a:r>
              <a:rPr lang="de-DE" altLang="de-DE">
                <a:latin typeface="Arial" pitchFamily="34" charset="0"/>
                <a:cs typeface="Arial" pitchFamily="34" charset="0"/>
              </a:rPr>
              <a:t>Aufbau und Ablauf des </a:t>
            </a:r>
            <a:br>
              <a:rPr lang="de-DE" altLang="de-DE">
                <a:latin typeface="Arial" pitchFamily="34" charset="0"/>
                <a:cs typeface="Arial" pitchFamily="34" charset="0"/>
              </a:rPr>
            </a:br>
            <a:r>
              <a:rPr lang="de-DE" altLang="de-DE">
                <a:latin typeface="Arial" pitchFamily="34" charset="0"/>
                <a:cs typeface="Arial" pitchFamily="34" charset="0"/>
              </a:rPr>
              <a:t>Seminars (2)</a:t>
            </a:r>
          </a:p>
        </p:txBody>
      </p:sp>
      <p:sp>
        <p:nvSpPr>
          <p:cNvPr id="19459" name="Inhaltsplatzhalter 2"/>
          <p:cNvSpPr>
            <a:spLocks noGrp="1"/>
          </p:cNvSpPr>
          <p:nvPr>
            <p:ph idx="1"/>
          </p:nvPr>
        </p:nvSpPr>
        <p:spPr>
          <a:xfrm>
            <a:off x="584200" y="1984375"/>
            <a:ext cx="7958138" cy="4141788"/>
          </a:xfrm>
        </p:spPr>
        <p:txBody>
          <a:bodyPr/>
          <a:lstStyle/>
          <a:p>
            <a:pPr>
              <a:defRPr/>
            </a:pPr>
            <a:r>
              <a:rPr lang="de-DE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2. Arbeitsgruppen</a:t>
            </a:r>
          </a:p>
          <a:p>
            <a:pPr marL="357188" indent="-265113">
              <a:buFont typeface="Arial" pitchFamily="34" charset="0"/>
              <a:buChar char="•"/>
              <a:defRPr/>
            </a:pPr>
            <a:r>
              <a:rPr lang="de-DE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Gruppenarbeit 1:</a:t>
            </a:r>
            <a:b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Wie stellen Sie sich Ihr Leben im Alter vor? </a:t>
            </a:r>
            <a:b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Was brauchen Sie hierfür?</a:t>
            </a:r>
            <a:b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Was fehlt hierfür in Ihrer Gemeinde?</a:t>
            </a:r>
            <a:b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indent="14288">
              <a:defRPr/>
            </a:pPr>
            <a:r>
              <a:rPr lang="de-DE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Ziel 1: </a:t>
            </a:r>
          </a:p>
          <a:p>
            <a:pPr marL="715963">
              <a:buFontTx/>
              <a:buChar char="•"/>
              <a:defRPr/>
            </a:pPr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Erste Bestandsanalyse der gemeindlichen Infrastruktur  aus Sicht des älteren Bürgers</a:t>
            </a:r>
          </a:p>
          <a:p>
            <a:pPr marL="715963">
              <a:buFontTx/>
              <a:buChar char="•"/>
              <a:defRPr/>
            </a:pPr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 steht „meine“ Gemeinde im Vergleich zu den Gemeinden meiner Bürgermeisterkollegen („Wettbewerbsgedanke“, Ehrgeiz anstacheln)</a:t>
            </a:r>
          </a:p>
        </p:txBody>
      </p:sp>
      <p:sp>
        <p:nvSpPr>
          <p:cNvPr id="19460" name="Foliennummernplatzhalt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Arial" pitchFamily="34" charset="0"/>
              </a:rPr>
              <a:t>Seite </a:t>
            </a:r>
            <a:fld id="{457ADE0A-A1F0-4BEC-AE78-B9600B6C3328}" type="slidenum">
              <a:rPr lang="de-DE" altLang="de-DE" smtClean="0">
                <a:latin typeface="Arial" pitchFamily="34" charset="0"/>
              </a:rPr>
              <a:pPr eaLnBrk="1" hangingPunct="1"/>
              <a:t>10</a:t>
            </a:fld>
            <a:r>
              <a:rPr lang="de-DE" altLang="de-DE">
                <a:latin typeface="Arial" pitchFamily="34" charset="0"/>
              </a:rPr>
              <a:t> • Markus Müller - Seniorenfachstelle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>
          <a:xfrm>
            <a:off x="584200" y="274638"/>
            <a:ext cx="7958138" cy="1143000"/>
          </a:xfrm>
        </p:spPr>
        <p:txBody>
          <a:bodyPr/>
          <a:lstStyle/>
          <a:p>
            <a:r>
              <a:rPr lang="de-DE" altLang="de-DE">
                <a:latin typeface="Arial" pitchFamily="34" charset="0"/>
                <a:cs typeface="Arial" pitchFamily="34" charset="0"/>
              </a:rPr>
              <a:t>Aufbau und Ablauf des </a:t>
            </a:r>
            <a:br>
              <a:rPr lang="de-DE" altLang="de-DE">
                <a:latin typeface="Arial" pitchFamily="34" charset="0"/>
                <a:cs typeface="Arial" pitchFamily="34" charset="0"/>
              </a:rPr>
            </a:br>
            <a:r>
              <a:rPr lang="de-DE" altLang="de-DE">
                <a:latin typeface="Arial" pitchFamily="34" charset="0"/>
                <a:cs typeface="Arial" pitchFamily="34" charset="0"/>
              </a:rPr>
              <a:t>Seminars (3)</a:t>
            </a:r>
          </a:p>
        </p:txBody>
      </p:sp>
      <p:sp>
        <p:nvSpPr>
          <p:cNvPr id="19459" name="Inhaltsplatzhalter 2"/>
          <p:cNvSpPr>
            <a:spLocks noGrp="1"/>
          </p:cNvSpPr>
          <p:nvPr>
            <p:ph idx="1"/>
          </p:nvPr>
        </p:nvSpPr>
        <p:spPr>
          <a:xfrm>
            <a:off x="584200" y="1984375"/>
            <a:ext cx="7958138" cy="4141788"/>
          </a:xfrm>
        </p:spPr>
        <p:txBody>
          <a:bodyPr/>
          <a:lstStyle/>
          <a:p>
            <a:pPr>
              <a:defRPr/>
            </a:pPr>
            <a:r>
              <a:rPr lang="de-DE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2. Arbeitsgruppen</a:t>
            </a:r>
          </a:p>
          <a:p>
            <a:pPr>
              <a:buFontTx/>
              <a:buChar char="•"/>
              <a:defRPr/>
            </a:pPr>
            <a:r>
              <a:rPr lang="de-DE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Gruppenarbeit 2:</a:t>
            </a:r>
            <a:b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Welche Aufgaben möchten Sie angehen, wenn Sie wieder Bürgermeister werden (Definition von Prioritäten)</a:t>
            </a:r>
          </a:p>
          <a:p>
            <a:pPr>
              <a:defRPr/>
            </a:pPr>
            <a:endParaRPr lang="de-DE" dirty="0">
              <a:latin typeface="Arial" pitchFamily="34" charset="0"/>
              <a:cs typeface="Arial" pitchFamily="34" charset="0"/>
            </a:endParaRPr>
          </a:p>
          <a:p>
            <a:pPr indent="14288">
              <a:defRPr/>
            </a:pPr>
            <a:r>
              <a:rPr lang="de-DE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Ziel 2: </a:t>
            </a:r>
          </a:p>
          <a:p>
            <a:pPr marL="715963">
              <a:buFontTx/>
              <a:buChar char="•"/>
              <a:defRPr/>
            </a:pPr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erste Definition von wichtigen Maßnahmen/Prioritäten („Defizitbewertung“)</a:t>
            </a:r>
          </a:p>
          <a:p>
            <a:pPr marL="715963">
              <a:buFontTx/>
              <a:buChar char="•"/>
              <a:defRPr/>
            </a:pPr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Klärung von Zuständigkeiten und Möglichkeiten:</a:t>
            </a:r>
            <a:b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Landkreis – Gemeinde – gemeindeübergreifend (interkommunale Projekte)</a:t>
            </a:r>
          </a:p>
        </p:txBody>
      </p:sp>
      <p:sp>
        <p:nvSpPr>
          <p:cNvPr id="20484" name="Foliennummernplatzhalt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Arial" pitchFamily="34" charset="0"/>
              </a:rPr>
              <a:t>Seite </a:t>
            </a:r>
            <a:fld id="{791F157A-B67A-421F-95C0-E0580E6F9BCE}" type="slidenum">
              <a:rPr lang="de-DE" altLang="de-DE" smtClean="0">
                <a:latin typeface="Arial" pitchFamily="34" charset="0"/>
              </a:rPr>
              <a:pPr eaLnBrk="1" hangingPunct="1"/>
              <a:t>11</a:t>
            </a:fld>
            <a:r>
              <a:rPr lang="de-DE" altLang="de-DE">
                <a:latin typeface="Arial" pitchFamily="34" charset="0"/>
              </a:rPr>
              <a:t> •Markus Müller - Seniorenfachstelle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>
          <a:xfrm>
            <a:off x="584200" y="274638"/>
            <a:ext cx="7958138" cy="1143000"/>
          </a:xfrm>
        </p:spPr>
        <p:txBody>
          <a:bodyPr/>
          <a:lstStyle/>
          <a:p>
            <a:r>
              <a:rPr lang="de-DE" altLang="de-DE">
                <a:latin typeface="Arial" pitchFamily="34" charset="0"/>
                <a:cs typeface="Arial" pitchFamily="34" charset="0"/>
              </a:rPr>
              <a:t>Aufbau und Ablauf des </a:t>
            </a:r>
            <a:br>
              <a:rPr lang="de-DE" altLang="de-DE">
                <a:latin typeface="Arial" pitchFamily="34" charset="0"/>
                <a:cs typeface="Arial" pitchFamily="34" charset="0"/>
              </a:rPr>
            </a:br>
            <a:r>
              <a:rPr lang="de-DE" altLang="de-DE">
                <a:latin typeface="Arial" pitchFamily="34" charset="0"/>
                <a:cs typeface="Arial" pitchFamily="34" charset="0"/>
              </a:rPr>
              <a:t>Seminars (4)</a:t>
            </a:r>
          </a:p>
        </p:txBody>
      </p:sp>
      <p:sp>
        <p:nvSpPr>
          <p:cNvPr id="19459" name="Inhaltsplatzhalter 2"/>
          <p:cNvSpPr>
            <a:spLocks noGrp="1"/>
          </p:cNvSpPr>
          <p:nvPr>
            <p:ph idx="1"/>
          </p:nvPr>
        </p:nvSpPr>
        <p:spPr>
          <a:xfrm>
            <a:off x="584200" y="2214563"/>
            <a:ext cx="7958138" cy="3902075"/>
          </a:xfrm>
        </p:spPr>
        <p:txBody>
          <a:bodyPr/>
          <a:lstStyle/>
          <a:p>
            <a:pPr>
              <a:defRPr/>
            </a:pPr>
            <a:r>
              <a:rPr lang="de-DE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2. Arbeitsgruppen</a:t>
            </a:r>
          </a:p>
          <a:p>
            <a:pPr>
              <a:buFontTx/>
              <a:buChar char="•"/>
              <a:defRPr/>
            </a:pPr>
            <a:r>
              <a:rPr lang="de-DE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Gruppenarbeit 3:</a:t>
            </a:r>
            <a:b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Entwerfen Sie einen Fahrplan „Konzept für eine seniorenfreundliche Gemeinde“</a:t>
            </a:r>
          </a:p>
          <a:p>
            <a:pPr>
              <a:defRPr/>
            </a:pPr>
            <a:endParaRPr lang="de-DE" dirty="0">
              <a:latin typeface="Arial" pitchFamily="34" charset="0"/>
              <a:cs typeface="Arial" pitchFamily="34" charset="0"/>
            </a:endParaRPr>
          </a:p>
          <a:p>
            <a:pPr indent="14288">
              <a:defRPr/>
            </a:pPr>
            <a:r>
              <a:rPr lang="de-DE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Ziel 3: </a:t>
            </a:r>
          </a:p>
          <a:p>
            <a:pPr marL="715963">
              <a:buFontTx/>
              <a:buChar char="•"/>
              <a:defRPr/>
            </a:pPr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erste Überlegungen für einen gemeindespezifisches Seniorenkonzept bzw. Quartierskonzept (Vorgehen, Beteiligung)</a:t>
            </a:r>
          </a:p>
        </p:txBody>
      </p:sp>
      <p:sp>
        <p:nvSpPr>
          <p:cNvPr id="21508" name="Foliennummernplatzhalt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Arial" pitchFamily="34" charset="0"/>
              </a:rPr>
              <a:t>Seite </a:t>
            </a:r>
            <a:fld id="{CE671675-7389-4580-A14D-108951D9C3E7}" type="slidenum">
              <a:rPr lang="de-DE" altLang="de-DE" smtClean="0">
                <a:latin typeface="Arial" pitchFamily="34" charset="0"/>
              </a:rPr>
              <a:pPr eaLnBrk="1" hangingPunct="1"/>
              <a:t>12</a:t>
            </a:fld>
            <a:r>
              <a:rPr lang="de-DE" altLang="de-DE">
                <a:latin typeface="Arial" pitchFamily="34" charset="0"/>
              </a:rPr>
              <a:t> •Markus Müller - Seniorenfachstelle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584200" y="274638"/>
            <a:ext cx="7958138" cy="1143000"/>
          </a:xfrm>
        </p:spPr>
        <p:txBody>
          <a:bodyPr/>
          <a:lstStyle/>
          <a:p>
            <a:r>
              <a:rPr lang="de-DE" altLang="de-DE">
                <a:latin typeface="Arial" pitchFamily="34" charset="0"/>
                <a:cs typeface="Arial" pitchFamily="34" charset="0"/>
              </a:rPr>
              <a:t>Aufbau und Ablauf des </a:t>
            </a:r>
            <a:br>
              <a:rPr lang="de-DE" altLang="de-DE">
                <a:latin typeface="Arial" pitchFamily="34" charset="0"/>
                <a:cs typeface="Arial" pitchFamily="34" charset="0"/>
              </a:rPr>
            </a:br>
            <a:r>
              <a:rPr lang="de-DE" altLang="de-DE">
                <a:latin typeface="Arial" pitchFamily="34" charset="0"/>
                <a:cs typeface="Arial" pitchFamily="34" charset="0"/>
              </a:rPr>
              <a:t>Seminars (5)</a:t>
            </a:r>
          </a:p>
        </p:txBody>
      </p:sp>
      <p:sp>
        <p:nvSpPr>
          <p:cNvPr id="19459" name="Inhaltsplatzhalter 2"/>
          <p:cNvSpPr>
            <a:spLocks noGrp="1"/>
          </p:cNvSpPr>
          <p:nvPr>
            <p:ph idx="1"/>
          </p:nvPr>
        </p:nvSpPr>
        <p:spPr>
          <a:xfrm>
            <a:off x="584200" y="1865313"/>
            <a:ext cx="7958138" cy="4491037"/>
          </a:xfrm>
        </p:spPr>
        <p:txBody>
          <a:bodyPr/>
          <a:lstStyle/>
          <a:p>
            <a:pPr>
              <a:defRPr/>
            </a:pPr>
            <a:r>
              <a:rPr lang="de-DE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de-DE" sz="24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Erfahrungsbericht</a:t>
            </a:r>
          </a:p>
          <a:p>
            <a:pPr>
              <a:buFontTx/>
              <a:buChar char="•"/>
              <a:defRPr/>
            </a:pPr>
            <a:r>
              <a:rPr lang="de-DE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Best-Practice-Beispiel Gemeinde </a:t>
            </a:r>
            <a:r>
              <a:rPr lang="de-DE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Amtzell</a:t>
            </a:r>
            <a:r>
              <a:rPr lang="de-DE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:</a:t>
            </a:r>
            <a:b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Vorstellung und Diskussion der Projekte, Entwicklung und Ergebnisse</a:t>
            </a:r>
          </a:p>
          <a:p>
            <a:pPr indent="14288">
              <a:lnSpc>
                <a:spcPct val="150000"/>
              </a:lnSpc>
              <a:defRPr/>
            </a:pPr>
            <a:r>
              <a:rPr lang="de-DE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Ziel 4: </a:t>
            </a:r>
          </a:p>
          <a:p>
            <a:pPr marL="715963">
              <a:buFontTx/>
              <a:buChar char="•"/>
              <a:defRPr/>
            </a:pPr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Wie/unter welchen Voraussetzungen kann etwas gelingen (Mut machen, ermuntern)</a:t>
            </a:r>
          </a:p>
          <a:p>
            <a:pPr marL="0" indent="0">
              <a:lnSpc>
                <a:spcPct val="150000"/>
              </a:lnSpc>
              <a:defRPr/>
            </a:pPr>
            <a:r>
              <a:rPr lang="de-DE" sz="24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4. Zusammenfassung, Reflexion, Feedback</a:t>
            </a:r>
          </a:p>
          <a:p>
            <a:pPr marL="0" indent="0">
              <a:defRPr/>
            </a:pPr>
            <a:r>
              <a:rPr lang="de-DE" dirty="0">
                <a:latin typeface="Arial" pitchFamily="34" charset="0"/>
                <a:cs typeface="Arial" pitchFamily="34" charset="0"/>
              </a:rPr>
              <a:t>Wichtig: </a:t>
            </a:r>
            <a:br>
              <a:rPr lang="de-DE" dirty="0">
                <a:latin typeface="Arial" pitchFamily="34" charset="0"/>
                <a:cs typeface="Arial" pitchFamily="34" charset="0"/>
              </a:rPr>
            </a:br>
            <a:r>
              <a:rPr lang="de-DE" dirty="0">
                <a:latin typeface="Arial" pitchFamily="34" charset="0"/>
                <a:cs typeface="Arial" pitchFamily="34" charset="0"/>
              </a:rPr>
              <a:t>ausreichend Pausen und Zeit für kollegialen Austausch und zum Kennenlernen (Vernetzung, gemeinsame Projekte</a:t>
            </a:r>
            <a:r>
              <a:rPr lang="de-DE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2532" name="Foliennummernplatzhalt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Arial" pitchFamily="34" charset="0"/>
              </a:rPr>
              <a:t>Seite </a:t>
            </a:r>
            <a:fld id="{F14E3670-E45F-486C-9897-9D76B65D1119}" type="slidenum">
              <a:rPr lang="de-DE" altLang="de-DE" smtClean="0">
                <a:latin typeface="Arial" pitchFamily="34" charset="0"/>
              </a:rPr>
              <a:pPr eaLnBrk="1" hangingPunct="1"/>
              <a:t>13</a:t>
            </a:fld>
            <a:r>
              <a:rPr lang="de-DE" altLang="de-DE">
                <a:latin typeface="Arial" pitchFamily="34" charset="0"/>
              </a:rPr>
              <a:t> • Markus Müller - Seniorenfachstelle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>
          <a:xfrm>
            <a:off x="584200" y="274638"/>
            <a:ext cx="7958138" cy="1143000"/>
          </a:xfrm>
        </p:spPr>
        <p:txBody>
          <a:bodyPr/>
          <a:lstStyle/>
          <a:p>
            <a:r>
              <a:rPr lang="de-DE" altLang="de-DE" dirty="0">
                <a:latin typeface="Arial" pitchFamily="34" charset="0"/>
                <a:cs typeface="Arial" pitchFamily="34" charset="0"/>
              </a:rPr>
              <a:t>Seniorenpolitisches Gesamt-</a:t>
            </a:r>
            <a:br>
              <a:rPr lang="de-DE" altLang="de-DE" dirty="0">
                <a:latin typeface="Arial" pitchFamily="34" charset="0"/>
                <a:cs typeface="Arial" pitchFamily="34" charset="0"/>
              </a:rPr>
            </a:br>
            <a:r>
              <a:rPr lang="de-DE" altLang="de-DE" dirty="0" err="1">
                <a:latin typeface="Arial" pitchFamily="34" charset="0"/>
                <a:cs typeface="Arial" pitchFamily="34" charset="0"/>
              </a:rPr>
              <a:t>konzept</a:t>
            </a:r>
            <a:r>
              <a:rPr lang="de-DE" altLang="de-DE" dirty="0">
                <a:latin typeface="Arial" pitchFamily="34" charset="0"/>
                <a:cs typeface="Arial" pitchFamily="34" charset="0"/>
              </a:rPr>
              <a:t> des Landkreises Günzburg</a:t>
            </a:r>
          </a:p>
        </p:txBody>
      </p:sp>
      <p:pic>
        <p:nvPicPr>
          <p:cNvPr id="23556" name="Picture 2" descr="Bild Seniorenfachstelle mit Staatsministerin Haderthauer" title="Seniorenpolitisches Gesamtkonzept des Landekreises Günzbur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1613" y="2505075"/>
            <a:ext cx="4003675" cy="2670175"/>
          </a:xfrm>
          <a:noFill/>
        </p:spPr>
      </p:pic>
      <p:sp>
        <p:nvSpPr>
          <p:cNvPr id="5" name="Textfeld 4"/>
          <p:cNvSpPr txBox="1"/>
          <p:nvPr/>
        </p:nvSpPr>
        <p:spPr>
          <a:xfrm>
            <a:off x="4324350" y="2166938"/>
            <a:ext cx="4535488" cy="3570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de-DE" sz="2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12/2007- 12/2008:</a:t>
            </a:r>
          </a:p>
          <a:p>
            <a:pPr>
              <a:spcBef>
                <a:spcPts val="1200"/>
              </a:spcBef>
              <a:defRPr/>
            </a:pPr>
            <a:r>
              <a:rPr lang="de-DE" sz="2000" b="1" dirty="0">
                <a:latin typeface="Arial" pitchFamily="34" charset="0"/>
                <a:cs typeface="Arial" pitchFamily="34" charset="0"/>
              </a:rPr>
              <a:t>Erarbeitung/intensiver Diskussions-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prozess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, beteiligt u.a.</a:t>
            </a:r>
          </a:p>
          <a:p>
            <a:pPr marL="357188" indent="-357188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de-DE" sz="2000" dirty="0">
                <a:latin typeface="Arial" pitchFamily="34" charset="0"/>
                <a:cs typeface="Arial" pitchFamily="34" charset="0"/>
              </a:rPr>
              <a:t>Kreisräte aller Fraktionen</a:t>
            </a:r>
          </a:p>
          <a:p>
            <a:pPr marL="357188" indent="-357188">
              <a:buFont typeface="Arial" pitchFamily="34" charset="0"/>
              <a:buChar char="•"/>
              <a:defRPr/>
            </a:pPr>
            <a:r>
              <a:rPr lang="de-DE" sz="2000" dirty="0">
                <a:latin typeface="Arial" pitchFamily="34" charset="0"/>
                <a:cs typeface="Arial" pitchFamily="34" charset="0"/>
              </a:rPr>
              <a:t>Gemeinden (Bürgermeistern)</a:t>
            </a:r>
          </a:p>
          <a:p>
            <a:pPr marL="357188" indent="-357188">
              <a:buFont typeface="Arial" pitchFamily="34" charset="0"/>
              <a:buChar char="•"/>
              <a:defRPr/>
            </a:pPr>
            <a:r>
              <a:rPr lang="de-DE" sz="2000" dirty="0">
                <a:latin typeface="Arial" pitchFamily="34" charset="0"/>
                <a:cs typeface="Arial" pitchFamily="34" charset="0"/>
              </a:rPr>
              <a:t>Akteure und Dienstleister in der Seniorenarbeit</a:t>
            </a:r>
          </a:p>
          <a:p>
            <a:pPr marL="357188" indent="-357188">
              <a:buFont typeface="Arial" pitchFamily="34" charset="0"/>
              <a:buChar char="•"/>
              <a:defRPr/>
            </a:pPr>
            <a:r>
              <a:rPr lang="de-DE" sz="2000" dirty="0">
                <a:latin typeface="Arial" pitchFamily="34" charset="0"/>
                <a:cs typeface="Arial" pitchFamily="34" charset="0"/>
              </a:rPr>
              <a:t>Interessierte Bürger,</a:t>
            </a:r>
          </a:p>
          <a:p>
            <a:pPr marL="357188" indent="-357188">
              <a:defRPr/>
            </a:pPr>
            <a:r>
              <a:rPr lang="de-DE" sz="2000" dirty="0">
                <a:latin typeface="Arial" pitchFamily="34" charset="0"/>
                <a:cs typeface="Arial" pitchFamily="34" charset="0"/>
              </a:rPr>
              <a:t>     Seniorenvertreter</a:t>
            </a:r>
          </a:p>
          <a:p>
            <a:pPr marL="357188" indent="-357188">
              <a:buFont typeface="Arial" pitchFamily="34" charset="0"/>
              <a:buChar char="•"/>
              <a:defRPr/>
            </a:pPr>
            <a:r>
              <a:rPr lang="de-DE" sz="2000" dirty="0">
                <a:latin typeface="Arial" pitchFamily="34" charset="0"/>
                <a:cs typeface="Arial" pitchFamily="34" charset="0"/>
              </a:rPr>
              <a:t>Verwaltung</a:t>
            </a:r>
          </a:p>
        </p:txBody>
      </p:sp>
      <p:sp>
        <p:nvSpPr>
          <p:cNvPr id="23555" name="Foliennummernplatzhalt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Arial" pitchFamily="34" charset="0"/>
              </a:rPr>
              <a:t>Seite </a:t>
            </a:r>
            <a:fld id="{C792EDAA-2E74-4960-9294-51C4CD5197DF}" type="slidenum">
              <a:rPr lang="de-DE" altLang="de-DE" smtClean="0">
                <a:latin typeface="Arial" pitchFamily="34" charset="0"/>
              </a:rPr>
              <a:pPr eaLnBrk="1" hangingPunct="1"/>
              <a:t>14</a:t>
            </a:fld>
            <a:r>
              <a:rPr lang="de-DE" altLang="de-DE">
                <a:latin typeface="Arial" pitchFamily="34" charset="0"/>
              </a:rPr>
              <a:t> •Markus Müller - Seniorenfachstelle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>
          <a:xfrm>
            <a:off x="584200" y="274638"/>
            <a:ext cx="7958138" cy="1143000"/>
          </a:xfrm>
        </p:spPr>
        <p:txBody>
          <a:bodyPr/>
          <a:lstStyle/>
          <a:p>
            <a:r>
              <a:rPr lang="de-DE" altLang="de-DE">
                <a:latin typeface="Arial" pitchFamily="34" charset="0"/>
                <a:cs typeface="Arial" pitchFamily="34" charset="0"/>
              </a:rPr>
              <a:t>Sachstand, Umsetzung</a:t>
            </a:r>
          </a:p>
        </p:txBody>
      </p:sp>
      <p:sp>
        <p:nvSpPr>
          <p:cNvPr id="24579" name="Inhaltsplatzhalter 2"/>
          <p:cNvSpPr>
            <a:spLocks noGrp="1"/>
          </p:cNvSpPr>
          <p:nvPr>
            <p:ph idx="1"/>
          </p:nvPr>
        </p:nvSpPr>
        <p:spPr>
          <a:xfrm>
            <a:off x="584200" y="1838325"/>
            <a:ext cx="7958138" cy="4371975"/>
          </a:xfrm>
        </p:spPr>
        <p:txBody>
          <a:bodyPr/>
          <a:lstStyle/>
          <a:p>
            <a:r>
              <a:rPr lang="de-DE" altLang="de-DE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280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… auf Gemeindeebene entstanden:</a:t>
            </a:r>
            <a:endParaRPr lang="de-DE" altLang="de-DE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de-DE" altLang="de-DE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Flexibus landkreisweit </a:t>
            </a:r>
          </a:p>
          <a:p>
            <a:pPr>
              <a:buFontTx/>
              <a:buChar char="•"/>
            </a:pPr>
            <a:r>
              <a:rPr lang="de-DE" altLang="de-DE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 gemeindliche seniorenpolitische Gesamtkonzepte</a:t>
            </a:r>
          </a:p>
          <a:p>
            <a:pPr>
              <a:buFontTx/>
              <a:buChar char="•"/>
            </a:pPr>
            <a:r>
              <a:rPr lang="de-DE" altLang="de-DE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Seniorenbeauftragte / Seniorenbeiräte  </a:t>
            </a:r>
            <a:br>
              <a:rPr lang="de-DE" altLang="de-DE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(in  24 von 34 kreisangehörigen Gemeinden)</a:t>
            </a:r>
          </a:p>
          <a:p>
            <a:pPr>
              <a:buFontTx/>
              <a:buChar char="•"/>
            </a:pPr>
            <a:r>
              <a:rPr lang="de-DE" altLang="de-DE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Seniorenbüro oder Ansprechpartner für Senioren in </a:t>
            </a:r>
            <a:br>
              <a:rPr lang="de-DE" altLang="de-DE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fast allen Rathäusern, Infomaterial bzw. -broschüren</a:t>
            </a:r>
          </a:p>
          <a:p>
            <a:pPr>
              <a:buFontTx/>
              <a:buChar char="•"/>
            </a:pPr>
            <a:r>
              <a:rPr lang="de-DE" altLang="de-DE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Organisierte Nachbarschaftshilfe in 5 Gemeinden</a:t>
            </a:r>
          </a:p>
          <a:p>
            <a:pPr>
              <a:buFontTx/>
              <a:buChar char="•"/>
            </a:pPr>
            <a:r>
              <a:rPr lang="de-DE" altLang="de-DE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Dorfläden bzw. „Warenlieferung auf Rädern“</a:t>
            </a:r>
          </a:p>
          <a:p>
            <a:pPr>
              <a:buFontTx/>
              <a:buChar char="•"/>
            </a:pPr>
            <a:r>
              <a:rPr lang="de-DE" altLang="de-DE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Zusätzliche Wohn- und Betreuungsangebote für Senioren</a:t>
            </a:r>
          </a:p>
          <a:p>
            <a:pPr>
              <a:buFontTx/>
              <a:buChar char="•"/>
            </a:pPr>
            <a:r>
              <a:rPr lang="de-DE" altLang="de-DE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Seniorenkino, Seniorenveranstaltungen</a:t>
            </a:r>
          </a:p>
          <a:p>
            <a:pPr>
              <a:buFontTx/>
              <a:buChar char="•"/>
            </a:pPr>
            <a:r>
              <a:rPr lang="de-DE" altLang="de-DE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Seniorensportgeräte, Sport für Ältere in den Vereinen</a:t>
            </a:r>
          </a:p>
          <a:p>
            <a:pPr>
              <a:buFontTx/>
              <a:buChar char="•"/>
            </a:pPr>
            <a:endParaRPr lang="de-DE" altLang="de-DE" b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de-DE" altLang="de-DE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altLang="de-DE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24580" name="Foliennummernplatzhalter 3"/>
          <p:cNvSpPr>
            <a:spLocks noGrp="1"/>
          </p:cNvSpPr>
          <p:nvPr>
            <p:ph type="sldNum" sz="quarter" idx="10"/>
          </p:nvPr>
        </p:nvSpPr>
        <p:spPr bwMode="auto">
          <a:xfrm>
            <a:off x="584200" y="6356350"/>
            <a:ext cx="4330700" cy="50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Arial" pitchFamily="34" charset="0"/>
              </a:rPr>
              <a:t>Seite </a:t>
            </a:r>
            <a:fld id="{11321C7E-3C66-419D-B9EE-71164EF8DF86}" type="slidenum">
              <a:rPr lang="de-DE" altLang="de-DE" smtClean="0">
                <a:latin typeface="Arial" pitchFamily="34" charset="0"/>
              </a:rPr>
              <a:pPr eaLnBrk="1" hangingPunct="1"/>
              <a:t>15</a:t>
            </a:fld>
            <a:r>
              <a:rPr lang="de-DE" altLang="de-DE">
                <a:latin typeface="Arial" pitchFamily="34" charset="0"/>
              </a:rPr>
              <a:t> • Markus Müller - Seniorenfachstelle</a:t>
            </a:r>
          </a:p>
          <a:p>
            <a:pPr eaLnBrk="1" hangingPunct="1"/>
            <a:endParaRPr lang="de-DE" altLang="de-DE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584200" y="274638"/>
            <a:ext cx="7958138" cy="1143000"/>
          </a:xfrm>
        </p:spPr>
        <p:txBody>
          <a:bodyPr/>
          <a:lstStyle/>
          <a:p>
            <a:r>
              <a:rPr lang="de-DE" altLang="de-DE">
                <a:latin typeface="Arial" pitchFamily="34" charset="0"/>
                <a:cs typeface="Arial" pitchFamily="34" charset="0"/>
              </a:rPr>
              <a:t>Fazit</a:t>
            </a:r>
          </a:p>
        </p:txBody>
      </p:sp>
      <p:sp>
        <p:nvSpPr>
          <p:cNvPr id="25603" name="Inhaltsplatzhalter 2"/>
          <p:cNvSpPr>
            <a:spLocks noGrp="1"/>
          </p:cNvSpPr>
          <p:nvPr>
            <p:ph idx="1"/>
          </p:nvPr>
        </p:nvSpPr>
        <p:spPr>
          <a:xfrm>
            <a:off x="584200" y="1838325"/>
            <a:ext cx="7958138" cy="4406900"/>
          </a:xfrm>
        </p:spPr>
        <p:txBody>
          <a:bodyPr/>
          <a:lstStyle/>
          <a:p>
            <a:r>
              <a:rPr lang="de-DE" altLang="de-DE" sz="240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Unsere Erfahrungen:</a:t>
            </a:r>
          </a:p>
          <a:p>
            <a:pPr>
              <a:buFont typeface="Wingdings" pitchFamily="2" charset="2"/>
              <a:buChar char="ü"/>
            </a:pPr>
            <a:r>
              <a:rPr lang="de-DE" altLang="de-DE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Seniorenfachliche Themen und gute Vorsätze geraten angesichts Vielfalt anderer Aufgaben oft in den Hintergrund</a:t>
            </a:r>
          </a:p>
          <a:p>
            <a:pPr>
              <a:buFont typeface="Wingdings" pitchFamily="2" charset="2"/>
              <a:buChar char="ü"/>
            </a:pPr>
            <a:r>
              <a:rPr lang="de-DE" altLang="de-DE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Gemeinden sind im Alleingang überfordert, sie brauchen fachliche Beratung und Unterstützung</a:t>
            </a:r>
          </a:p>
          <a:p>
            <a:pPr>
              <a:buFont typeface="Wingdings" pitchFamily="2" charset="2"/>
              <a:buChar char="ü"/>
            </a:pPr>
            <a:r>
              <a:rPr lang="de-DE" altLang="de-DE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Landkreis bzw. Seniorenfachstelle als „Motor“ wichtig</a:t>
            </a:r>
          </a:p>
          <a:p>
            <a:pPr>
              <a:buFont typeface="Wingdings" pitchFamily="2" charset="2"/>
              <a:buChar char="ü"/>
            </a:pPr>
            <a:r>
              <a:rPr lang="de-DE" altLang="de-DE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Hilfreich: Seniorenfreundlichkeit als Standortvorteil herausstellen und im Wettbewerb der Gemeinden nutzen</a:t>
            </a:r>
          </a:p>
          <a:p>
            <a:pPr>
              <a:spcBef>
                <a:spcPts val="1200"/>
              </a:spcBef>
            </a:pPr>
            <a:r>
              <a:rPr lang="de-DE" altLang="de-DE" sz="240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Unsere Überlegungen:</a:t>
            </a:r>
          </a:p>
          <a:p>
            <a:pPr>
              <a:buFontTx/>
              <a:buChar char="•"/>
            </a:pPr>
            <a:r>
              <a:rPr lang="de-DE" altLang="de-DE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„Neues“ Bürgermeister-Seminar „senioren- und familienfreundliche Gemeinde“ 2014 oder 2015 (neue Bürgermeister!) oder</a:t>
            </a:r>
          </a:p>
          <a:p>
            <a:pPr>
              <a:buFontTx/>
              <a:buChar char="•"/>
            </a:pPr>
            <a:r>
              <a:rPr lang="de-DE" altLang="de-DE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„abgespeckte“ Infoveranstaltung </a:t>
            </a:r>
          </a:p>
          <a:p>
            <a:endParaRPr lang="de-DE" altLang="de-DE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de-DE" altLang="de-DE" sz="240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endParaRPr lang="de-DE" altLang="de-DE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de-DE" altLang="de-DE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de-DE" alt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4" name="Foliennummernplatzhalter 3"/>
          <p:cNvSpPr>
            <a:spLocks noGrp="1"/>
          </p:cNvSpPr>
          <p:nvPr>
            <p:ph type="sldNum" sz="quarter" idx="10"/>
          </p:nvPr>
        </p:nvSpPr>
        <p:spPr bwMode="auto">
          <a:xfrm>
            <a:off x="584200" y="6356350"/>
            <a:ext cx="4330700" cy="50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Arial" pitchFamily="34" charset="0"/>
              </a:rPr>
              <a:t>Seite </a:t>
            </a:r>
            <a:fld id="{FD776403-5D23-41AA-AA20-B420537AA100}" type="slidenum">
              <a:rPr lang="de-DE" altLang="de-DE" smtClean="0">
                <a:latin typeface="Arial" pitchFamily="34" charset="0"/>
              </a:rPr>
              <a:pPr eaLnBrk="1" hangingPunct="1"/>
              <a:t>16</a:t>
            </a:fld>
            <a:r>
              <a:rPr lang="de-DE" altLang="de-DE">
                <a:latin typeface="Arial" pitchFamily="34" charset="0"/>
              </a:rPr>
              <a:t> • Markus Müller - Seniorenfachstelle</a:t>
            </a:r>
          </a:p>
          <a:p>
            <a:pPr eaLnBrk="1" hangingPunct="1"/>
            <a:endParaRPr lang="de-DE" altLang="de-DE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Landratsamt Günzburg</a:t>
            </a:r>
          </a:p>
        </p:txBody>
      </p:sp>
      <p:sp>
        <p:nvSpPr>
          <p:cNvPr id="26626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 eaLnBrk="1" hangingPunct="1">
              <a:lnSpc>
                <a:spcPts val="3838"/>
              </a:lnSpc>
            </a:pPr>
            <a:r>
              <a:rPr lang="de-DE" altLang="de-DE" dirty="0">
                <a:latin typeface="Arial" pitchFamily="34" charset="0"/>
                <a:cs typeface="Arial" pitchFamily="34" charset="0"/>
              </a:rPr>
              <a:t>Vielen Dank für Ihre Aufmerksamkeit</a:t>
            </a:r>
          </a:p>
          <a:p>
            <a:pPr marL="0" indent="0" eaLnBrk="1" hangingPunct="1"/>
            <a:endParaRPr altLang="de-DE" sz="2000" b="1" dirty="0">
              <a:solidFill>
                <a:srgbClr val="000000"/>
              </a:solidFill>
              <a:latin typeface="ArialMT" charset="0"/>
              <a:cs typeface="Arial" pitchFamily="34" charset="0"/>
            </a:endParaRPr>
          </a:p>
          <a:p>
            <a:pPr marL="0" indent="0" eaLnBrk="1" hangingPunct="1"/>
            <a:r>
              <a:rPr altLang="de-DE" sz="2400" b="1" dirty="0">
                <a:solidFill>
                  <a:srgbClr val="000000"/>
                </a:solidFill>
                <a:latin typeface="ArialMT" charset="0"/>
                <a:cs typeface="Arial" pitchFamily="34" charset="0"/>
              </a:rPr>
              <a:t>Markus Müller</a:t>
            </a:r>
          </a:p>
          <a:p>
            <a:pPr marL="0" indent="0" eaLnBrk="1" hangingPunct="1"/>
            <a:r>
              <a:rPr altLang="de-DE" sz="1800" dirty="0" err="1">
                <a:solidFill>
                  <a:srgbClr val="000000"/>
                </a:solidFill>
                <a:latin typeface="ArialMT" charset="0"/>
                <a:cs typeface="Arial" pitchFamily="34" charset="0"/>
              </a:rPr>
              <a:t>Sozialbetriebswirt</a:t>
            </a:r>
            <a:r>
              <a:rPr altLang="de-DE" sz="1800" dirty="0">
                <a:solidFill>
                  <a:srgbClr val="000000"/>
                </a:solidFill>
                <a:latin typeface="ArialMT" charset="0"/>
                <a:cs typeface="Arial" pitchFamily="34" charset="0"/>
              </a:rPr>
              <a:t> </a:t>
            </a:r>
          </a:p>
          <a:p>
            <a:pPr marL="0" indent="0" eaLnBrk="1" hangingPunct="1"/>
            <a:r>
              <a:rPr altLang="de-DE" dirty="0" err="1">
                <a:solidFill>
                  <a:srgbClr val="000000"/>
                </a:solidFill>
                <a:latin typeface="ArialMT" charset="0"/>
                <a:cs typeface="Arial" pitchFamily="34" charset="0"/>
              </a:rPr>
              <a:t>Seniorenpolitisches</a:t>
            </a:r>
            <a:r>
              <a:rPr altLang="de-DE" dirty="0">
                <a:solidFill>
                  <a:srgbClr val="000000"/>
                </a:solidFill>
                <a:latin typeface="ArialMT" charset="0"/>
                <a:cs typeface="Arial" pitchFamily="34" charset="0"/>
              </a:rPr>
              <a:t> </a:t>
            </a:r>
            <a:r>
              <a:rPr altLang="de-DE" dirty="0" err="1">
                <a:solidFill>
                  <a:srgbClr val="000000"/>
                </a:solidFill>
                <a:latin typeface="ArialMT" charset="0"/>
                <a:cs typeface="Arial" pitchFamily="34" charset="0"/>
              </a:rPr>
              <a:t>Gesamtkonzept</a:t>
            </a:r>
            <a:r>
              <a:rPr altLang="de-DE" dirty="0">
                <a:solidFill>
                  <a:srgbClr val="000000"/>
                </a:solidFill>
                <a:latin typeface="ArialMT" charset="0"/>
                <a:cs typeface="Arial" pitchFamily="34" charset="0"/>
              </a:rPr>
              <a:t> / </a:t>
            </a:r>
            <a:r>
              <a:rPr altLang="de-DE" dirty="0" err="1">
                <a:solidFill>
                  <a:srgbClr val="000000"/>
                </a:solidFill>
                <a:latin typeface="ArialMT" charset="0"/>
                <a:cs typeface="Arial" pitchFamily="34" charset="0"/>
              </a:rPr>
              <a:t>Senioren</a:t>
            </a:r>
            <a:r>
              <a:rPr altLang="de-DE" dirty="0">
                <a:solidFill>
                  <a:srgbClr val="000000"/>
                </a:solidFill>
                <a:latin typeface="ArialMT" charset="0"/>
                <a:cs typeface="Arial" pitchFamily="34" charset="0"/>
              </a:rPr>
              <a:t>- und </a:t>
            </a:r>
            <a:r>
              <a:rPr altLang="de-DE" dirty="0" err="1">
                <a:solidFill>
                  <a:srgbClr val="000000"/>
                </a:solidFill>
                <a:latin typeface="ArialMT" charset="0"/>
                <a:cs typeface="Arial" pitchFamily="34" charset="0"/>
              </a:rPr>
              <a:t>Wohnberatung</a:t>
            </a:r>
            <a:endParaRPr altLang="de-DE" dirty="0">
              <a:solidFill>
                <a:srgbClr val="000000"/>
              </a:solidFill>
              <a:latin typeface="ArialMT" charset="0"/>
              <a:cs typeface="Arial" pitchFamily="34" charset="0"/>
            </a:endParaRPr>
          </a:p>
          <a:p>
            <a:pPr marL="0" indent="0" eaLnBrk="1" hangingPunct="1"/>
            <a:endParaRPr altLang="de-DE" dirty="0">
              <a:solidFill>
                <a:srgbClr val="000000"/>
              </a:solidFill>
              <a:latin typeface="ArialMT" charset="0"/>
              <a:cs typeface="Arial" pitchFamily="34" charset="0"/>
            </a:endParaRPr>
          </a:p>
          <a:p>
            <a:pPr marL="0" indent="0" eaLnBrk="1" hangingPunct="1"/>
            <a:r>
              <a:rPr altLang="de-DE" sz="2000" dirty="0" err="1">
                <a:solidFill>
                  <a:srgbClr val="000000"/>
                </a:solidFill>
                <a:latin typeface="ArialMT" charset="0"/>
                <a:cs typeface="Arial" pitchFamily="34" charset="0"/>
              </a:rPr>
              <a:t>Seniorenfachstelle</a:t>
            </a:r>
            <a:endParaRPr altLang="de-DE" sz="2000" dirty="0">
              <a:solidFill>
                <a:srgbClr val="000000"/>
              </a:solidFill>
              <a:latin typeface="ArialMT" charset="0"/>
              <a:cs typeface="Arial" pitchFamily="34" charset="0"/>
            </a:endParaRPr>
          </a:p>
          <a:p>
            <a:pPr marL="0" indent="0" eaLnBrk="1" hangingPunct="1"/>
            <a:r>
              <a:rPr altLang="de-DE" sz="2000" dirty="0" err="1">
                <a:solidFill>
                  <a:srgbClr val="000000"/>
                </a:solidFill>
                <a:latin typeface="ArialMT" charset="0"/>
                <a:cs typeface="Arial" pitchFamily="34" charset="0"/>
              </a:rPr>
              <a:t>Telefon</a:t>
            </a:r>
            <a:r>
              <a:rPr altLang="de-DE" sz="2000" dirty="0">
                <a:solidFill>
                  <a:srgbClr val="000000"/>
                </a:solidFill>
                <a:latin typeface="ArialMT" charset="0"/>
                <a:cs typeface="Arial" pitchFamily="34" charset="0"/>
              </a:rPr>
              <a:t> (0 82 21) 95 - 2 35 </a:t>
            </a:r>
          </a:p>
          <a:p>
            <a:pPr marL="0" indent="0" eaLnBrk="1" hangingPunct="1"/>
            <a:r>
              <a:rPr altLang="de-DE" sz="2000" dirty="0">
                <a:solidFill>
                  <a:srgbClr val="000000"/>
                </a:solidFill>
                <a:latin typeface="ArialMT" charset="0"/>
                <a:cs typeface="Arial" pitchFamily="34" charset="0"/>
              </a:rPr>
              <a:t>E-Mail  mar.mueller@landkreis-guenzburg.de</a:t>
            </a:r>
            <a:endParaRPr altLang="de-DE" sz="2000" dirty="0">
              <a:latin typeface="Arial" pitchFamily="34" charset="0"/>
              <a:cs typeface="Arial" pitchFamily="34" charset="0"/>
            </a:endParaRPr>
          </a:p>
          <a:p>
            <a:pPr marL="0" indent="0" eaLnBrk="1" hangingPunct="1"/>
            <a:endParaRPr altLang="de-DE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>
          <a:xfrm>
            <a:off x="584200" y="274638"/>
            <a:ext cx="7958138" cy="1143000"/>
          </a:xfrm>
        </p:spPr>
        <p:txBody>
          <a:bodyPr/>
          <a:lstStyle/>
          <a:p>
            <a:pPr eaLnBrk="1" hangingPunct="1"/>
            <a:r>
              <a:rPr lang="de-DE" altLang="de-DE">
                <a:latin typeface="Arial" pitchFamily="34" charset="0"/>
                <a:cs typeface="Arial" pitchFamily="34" charset="0"/>
              </a:rPr>
              <a:t>Ausgangssituation</a:t>
            </a:r>
          </a:p>
        </p:txBody>
      </p:sp>
      <p:sp>
        <p:nvSpPr>
          <p:cNvPr id="11267" name="Inhaltsplatzhalter 2"/>
          <p:cNvSpPr>
            <a:spLocks noGrp="1"/>
          </p:cNvSpPr>
          <p:nvPr>
            <p:ph idx="1"/>
          </p:nvPr>
        </p:nvSpPr>
        <p:spPr>
          <a:xfrm>
            <a:off x="584200" y="1984375"/>
            <a:ext cx="7958138" cy="4141788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de-DE" sz="2800" dirty="0">
                <a:latin typeface="Arial" pitchFamily="34" charset="0"/>
                <a:cs typeface="Arial" pitchFamily="34" charset="0"/>
              </a:rPr>
              <a:t>Landkreis </a:t>
            </a:r>
            <a:r>
              <a:rPr lang="de-DE" sz="2800" dirty="0" err="1">
                <a:latin typeface="Arial" pitchFamily="34" charset="0"/>
                <a:cs typeface="Arial" pitchFamily="34" charset="0"/>
              </a:rPr>
              <a:t>Günzburg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447675" indent="-447675" eaLnBrk="1" hangingPunct="1">
              <a:buFont typeface="Wingdings" pitchFamily="2" charset="2"/>
              <a:buChar char="§"/>
              <a:defRPr/>
            </a:pPr>
            <a:r>
              <a:rPr lang="de-DE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Ca. 120.000 Einwohner</a:t>
            </a:r>
          </a:p>
          <a:p>
            <a:pPr marL="447675" indent="-447675" eaLnBrk="1" hangingPunct="1">
              <a:buFont typeface="Wingdings" pitchFamily="2" charset="2"/>
              <a:buChar char="§"/>
              <a:defRPr/>
            </a:pPr>
            <a:r>
              <a:rPr lang="de-DE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Ländlich strukturiert</a:t>
            </a:r>
          </a:p>
          <a:p>
            <a:pPr marL="447675" indent="-447675" eaLnBrk="1" hangingPunct="1">
              <a:buFont typeface="Wingdings" pitchFamily="2" charset="2"/>
              <a:buChar char="§"/>
              <a:defRPr/>
            </a:pPr>
            <a:r>
              <a:rPr lang="de-DE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Demografische Prognose:</a:t>
            </a:r>
          </a:p>
          <a:p>
            <a:pPr marL="804863" indent="-357188">
              <a:spcBef>
                <a:spcPts val="600"/>
              </a:spcBef>
              <a:buFont typeface="Wingdings" charset="2"/>
              <a:buChar char="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de-DE" sz="2400" dirty="0">
                <a:solidFill>
                  <a:schemeClr val="tx1"/>
                </a:solidFill>
                <a:latin typeface="Calibri" pitchFamily="32" charset="0"/>
              </a:rPr>
              <a:t>Gruppe Kinder/Jugendliche abnehmend</a:t>
            </a:r>
          </a:p>
          <a:p>
            <a:pPr marL="804863" indent="-357188">
              <a:spcBef>
                <a:spcPts val="600"/>
              </a:spcBef>
              <a:buFont typeface="Wingdings" charset="2"/>
              <a:buChar char="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de-DE" sz="2400" dirty="0">
                <a:solidFill>
                  <a:schemeClr val="tx1"/>
                </a:solidFill>
                <a:latin typeface="Calibri" pitchFamily="32" charset="0"/>
              </a:rPr>
              <a:t>Altersgruppe 60+: stark wachsend, insbesondere </a:t>
            </a:r>
            <a:r>
              <a:rPr lang="de-DE" sz="2400" dirty="0" err="1">
                <a:solidFill>
                  <a:schemeClr val="tx1"/>
                </a:solidFill>
                <a:latin typeface="Calibri" pitchFamily="32" charset="0"/>
              </a:rPr>
              <a:t>Hochaltrige</a:t>
            </a:r>
            <a:r>
              <a:rPr lang="de-DE" sz="2400" dirty="0">
                <a:solidFill>
                  <a:schemeClr val="tx1"/>
                </a:solidFill>
                <a:latin typeface="Calibri" pitchFamily="32" charset="0"/>
              </a:rPr>
              <a:t> ab 80+</a:t>
            </a:r>
          </a:p>
          <a:p>
            <a:pPr marL="804863" indent="-357188">
              <a:spcBef>
                <a:spcPts val="600"/>
              </a:spcBef>
              <a:buFont typeface="Wingdings" charset="2"/>
              <a:buChar char="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de-DE" sz="2400" dirty="0">
                <a:solidFill>
                  <a:schemeClr val="tx1"/>
                </a:solidFill>
                <a:latin typeface="Calibri" pitchFamily="32" charset="0"/>
              </a:rPr>
              <a:t> steigende Zahl der Pflegebedürftigen </a:t>
            </a:r>
          </a:p>
          <a:p>
            <a:pPr marL="804863" indent="-357188">
              <a:spcBef>
                <a:spcPts val="600"/>
              </a:spcBef>
              <a:buFont typeface="Wingdings" charset="2"/>
              <a:buChar char="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de-DE" sz="2400" dirty="0">
                <a:solidFill>
                  <a:schemeClr val="tx1"/>
                </a:solidFill>
                <a:latin typeface="Calibri" pitchFamily="32" charset="0"/>
              </a:rPr>
              <a:t> Familiäre Versorgungsmöglichkeiten rückläufig</a:t>
            </a:r>
            <a:endParaRPr lang="de-DE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47675" lvl="3" indent="0" eaLnBrk="1" hangingPunct="1">
              <a:defRPr/>
            </a:pPr>
            <a:endParaRPr lang="de-DE" dirty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defRPr/>
            </a:pP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8" name="Foliennummernplatzhalt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Arial" pitchFamily="34" charset="0"/>
              </a:rPr>
              <a:t>Seite </a:t>
            </a:r>
            <a:fld id="{5AA7C27E-45BA-4619-80CE-E3D9F18DE91A}" type="slidenum">
              <a:rPr lang="de-DE" altLang="de-DE" smtClean="0">
                <a:latin typeface="Arial" pitchFamily="34" charset="0"/>
              </a:rPr>
              <a:pPr eaLnBrk="1" hangingPunct="1"/>
              <a:t>2</a:t>
            </a:fld>
            <a:r>
              <a:rPr lang="de-DE" altLang="de-DE">
                <a:latin typeface="Arial" pitchFamily="34" charset="0"/>
              </a:rPr>
              <a:t> • Markus Müller - Seniorenfachstelle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>
          <a:xfrm>
            <a:off x="584200" y="274638"/>
            <a:ext cx="7958138" cy="1143000"/>
          </a:xfrm>
        </p:spPr>
        <p:txBody>
          <a:bodyPr/>
          <a:lstStyle/>
          <a:p>
            <a:pPr eaLnBrk="1" hangingPunct="1"/>
            <a:r>
              <a:rPr lang="de-DE" altLang="de-DE">
                <a:latin typeface="Arial" pitchFamily="34" charset="0"/>
                <a:cs typeface="Arial" pitchFamily="34" charset="0"/>
              </a:rPr>
              <a:t>Ausgangssituation</a:t>
            </a:r>
          </a:p>
        </p:txBody>
      </p:sp>
      <p:sp>
        <p:nvSpPr>
          <p:cNvPr id="11267" name="Inhaltsplatzhalter 2" descr="Aufzählung der sozialen Aufgabenbereiche" title="Ausgangssituation"/>
          <p:cNvSpPr>
            <a:spLocks noGrp="1"/>
          </p:cNvSpPr>
          <p:nvPr>
            <p:ph idx="1"/>
          </p:nvPr>
        </p:nvSpPr>
        <p:spPr>
          <a:xfrm>
            <a:off x="584200" y="1984375"/>
            <a:ext cx="7958138" cy="4371975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de-DE" sz="2400" dirty="0">
                <a:latin typeface="Arial" pitchFamily="34" charset="0"/>
                <a:cs typeface="Arial" pitchFamily="34" charset="0"/>
              </a:rPr>
              <a:t>Hoher Stellenwert der sozialen Aufgabenbereiche, insbesondere der Seniorenarbeit, bei den politisch Verantwortlichen, z.B.</a:t>
            </a:r>
          </a:p>
          <a:p>
            <a:pPr marL="447675" indent="-447675" eaLnBrk="1" hangingPunct="1">
              <a:buFont typeface="Wingdings" pitchFamily="2" charset="2"/>
              <a:buChar char="§"/>
              <a:defRPr/>
            </a:pPr>
            <a:r>
              <a:rPr lang="de-DE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z.B. frühzeitige Neuordnung der klinischen Versorgung</a:t>
            </a:r>
          </a:p>
          <a:p>
            <a:pPr marL="447675" indent="-447675" eaLnBrk="1" hangingPunct="1">
              <a:buFont typeface="Wingdings" pitchFamily="2" charset="2"/>
              <a:buChar char="§"/>
              <a:defRPr/>
            </a:pPr>
            <a:r>
              <a:rPr lang="de-DE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Übernahme/Fortführung der Trägerschaft von Senioren- bzw. Pflegeheimen durch den Landkreis (derzeit 5 vollstationäre Einrichtungen der Altenpflege)</a:t>
            </a:r>
          </a:p>
          <a:p>
            <a:pPr marL="447675" indent="-447675" eaLnBrk="1" hangingPunct="1">
              <a:buFont typeface="Wingdings" pitchFamily="2" charset="2"/>
              <a:buChar char="§"/>
              <a:defRPr/>
            </a:pPr>
            <a:r>
              <a:rPr lang="de-DE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Seit 1995 eigene Organisationseinheit „Seniorenfachstelle“ beim Landratsamt</a:t>
            </a:r>
          </a:p>
          <a:p>
            <a:pPr marL="447675" indent="-447675" eaLnBrk="1" hangingPunct="1">
              <a:buFont typeface="Wingdings" pitchFamily="2" charset="2"/>
              <a:buChar char="§"/>
              <a:defRPr/>
            </a:pPr>
            <a:r>
              <a:rPr lang="de-DE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Seit 1998 eigene Fachstelle für pflegende Angehörige beim Landratsamt</a:t>
            </a:r>
          </a:p>
          <a:p>
            <a:pPr marL="447675" indent="-447675" eaLnBrk="1" hangingPunct="1">
              <a:defRPr/>
            </a:pPr>
            <a:endParaRPr lang="de-DE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47675" indent="-447675" eaLnBrk="1" hangingPunct="1">
              <a:defRPr/>
            </a:pPr>
            <a:endParaRPr lang="de-DE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47675" lvl="3" indent="0" eaLnBrk="1" hangingPunct="1">
              <a:defRPr/>
            </a:pPr>
            <a:endParaRPr lang="de-DE" dirty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defRPr/>
            </a:pP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10"/>
          </p:nvPr>
        </p:nvSpPr>
        <p:spPr bwMode="auto">
          <a:xfrm>
            <a:off x="584200" y="6356350"/>
            <a:ext cx="4330700" cy="50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Arial" pitchFamily="34" charset="0"/>
              </a:rPr>
              <a:t>Seite </a:t>
            </a:r>
            <a:fld id="{D25E7FA1-2D46-49F4-B4A8-669E5E252C8D}" type="slidenum">
              <a:rPr lang="de-DE" altLang="de-DE" smtClean="0">
                <a:latin typeface="Arial" pitchFamily="34" charset="0"/>
              </a:rPr>
              <a:pPr eaLnBrk="1" hangingPunct="1"/>
              <a:t>3</a:t>
            </a:fld>
            <a:r>
              <a:rPr lang="de-DE" altLang="de-DE">
                <a:latin typeface="Arial" pitchFamily="34" charset="0"/>
              </a:rPr>
              <a:t> •Markus Müller – Seniorenfachstelle</a:t>
            </a:r>
          </a:p>
          <a:p>
            <a:pPr eaLnBrk="1" hangingPunct="1"/>
            <a:endParaRPr lang="de-DE" altLang="de-DE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584200" y="274638"/>
            <a:ext cx="7958138" cy="1143000"/>
          </a:xfrm>
        </p:spPr>
        <p:txBody>
          <a:bodyPr/>
          <a:lstStyle/>
          <a:p>
            <a:r>
              <a:rPr lang="de-DE" altLang="de-DE">
                <a:latin typeface="Arial" pitchFamily="34" charset="0"/>
                <a:cs typeface="Arial" pitchFamily="34" charset="0"/>
              </a:rPr>
              <a:t>Seniorenfachstelle des Landkreises</a:t>
            </a:r>
          </a:p>
        </p:txBody>
      </p:sp>
      <p:sp>
        <p:nvSpPr>
          <p:cNvPr id="13315" name="Foliennummernplatzhalter 3"/>
          <p:cNvSpPr>
            <a:spLocks noGrp="1"/>
          </p:cNvSpPr>
          <p:nvPr>
            <p:ph type="sldNum" sz="quarter" idx="10"/>
          </p:nvPr>
        </p:nvSpPr>
        <p:spPr bwMode="auto">
          <a:xfrm>
            <a:off x="584200" y="6356350"/>
            <a:ext cx="4330700" cy="50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Arial" pitchFamily="34" charset="0"/>
              </a:rPr>
              <a:t>Seite </a:t>
            </a:r>
            <a:fld id="{8713B0B1-2C04-4B37-9DEF-7E88EF95570E}" type="slidenum">
              <a:rPr lang="de-DE" altLang="de-DE" smtClean="0">
                <a:latin typeface="Arial" pitchFamily="34" charset="0"/>
              </a:rPr>
              <a:pPr eaLnBrk="1" hangingPunct="1"/>
              <a:t>4</a:t>
            </a:fld>
            <a:r>
              <a:rPr lang="de-DE" altLang="de-DE">
                <a:latin typeface="Arial" pitchFamily="34" charset="0"/>
              </a:rPr>
              <a:t> •Markus Müller - Seniorenfachstelle</a:t>
            </a:r>
          </a:p>
          <a:p>
            <a:pPr eaLnBrk="1" hangingPunct="1"/>
            <a:endParaRPr lang="de-DE" altLang="de-DE">
              <a:latin typeface="Arial" pitchFamily="34" charset="0"/>
            </a:endParaRPr>
          </a:p>
        </p:txBody>
      </p:sp>
      <p:pic>
        <p:nvPicPr>
          <p:cNvPr id="13316" name="Picture 2" descr="Bild von Personen der Seniorenfachstelle" title="Seniorenfachstelle des Landkreis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2913" y="1984375"/>
            <a:ext cx="5700712" cy="4141788"/>
          </a:xfr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584200" y="274638"/>
            <a:ext cx="7958138" cy="1143000"/>
          </a:xfrm>
        </p:spPr>
        <p:txBody>
          <a:bodyPr/>
          <a:lstStyle/>
          <a:p>
            <a:pPr eaLnBrk="1" hangingPunct="1"/>
            <a:br>
              <a:rPr lang="de-DE" altLang="de-DE">
                <a:latin typeface="Arial" pitchFamily="34" charset="0"/>
                <a:cs typeface="Arial" pitchFamily="34" charset="0"/>
              </a:rPr>
            </a:br>
            <a:r>
              <a:rPr lang="de-DE" altLang="de-DE">
                <a:latin typeface="Arial" pitchFamily="34" charset="0"/>
                <a:cs typeface="Arial" pitchFamily="34" charset="0"/>
              </a:rPr>
              <a:t>Seniorenfachstelle des </a:t>
            </a:r>
            <a:br>
              <a:rPr lang="de-DE" altLang="de-DE">
                <a:latin typeface="Arial" pitchFamily="34" charset="0"/>
                <a:cs typeface="Arial" pitchFamily="34" charset="0"/>
              </a:rPr>
            </a:br>
            <a:r>
              <a:rPr lang="de-DE" altLang="de-DE">
                <a:latin typeface="Arial" pitchFamily="34" charset="0"/>
                <a:cs typeface="Arial" pitchFamily="34" charset="0"/>
              </a:rPr>
              <a:t>Landkreises Günzburg</a:t>
            </a:r>
            <a:br>
              <a:rPr lang="de-DE" altLang="de-DE">
                <a:latin typeface="Arial" pitchFamily="34" charset="0"/>
                <a:cs typeface="Arial" pitchFamily="34" charset="0"/>
              </a:rPr>
            </a:br>
            <a:endParaRPr lang="de-DE" alt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14339" name="Inhaltsplatzhalter 2"/>
          <p:cNvSpPr>
            <a:spLocks noGrp="1"/>
          </p:cNvSpPr>
          <p:nvPr>
            <p:ph idx="1"/>
          </p:nvPr>
        </p:nvSpPr>
        <p:spPr>
          <a:xfrm>
            <a:off x="584200" y="1984375"/>
            <a:ext cx="8175625" cy="4371975"/>
          </a:xfrm>
        </p:spPr>
        <p:txBody>
          <a:bodyPr/>
          <a:lstStyle/>
          <a:p>
            <a:pPr marL="341313" indent="-341313">
              <a:spcBef>
                <a:spcPts val="1750"/>
              </a:spcBef>
              <a:buFont typeface="Wingdings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de-DE" sz="28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Fach-, Koordinations-, Anlauf-  und Beratungsstelle </a:t>
            </a:r>
          </a:p>
          <a:p>
            <a:pPr marL="715963" indent="-341313">
              <a:lnSpc>
                <a:spcPct val="55000"/>
              </a:lnSpc>
              <a:spcBef>
                <a:spcPts val="1500"/>
              </a:spcBef>
              <a:buFont typeface="Wingdings" pitchFamily="2" charset="2"/>
              <a:buChar char="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de-DE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de-DE" sz="24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Seniorenpolitik und Seniorenarbeit</a:t>
            </a:r>
          </a:p>
          <a:p>
            <a:pPr marL="715963" indent="-341313">
              <a:lnSpc>
                <a:spcPct val="55000"/>
              </a:lnSpc>
              <a:spcBef>
                <a:spcPts val="1500"/>
              </a:spcBef>
              <a:buFont typeface="Wingdings" pitchFamily="2" charset="2"/>
              <a:buChar char="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de-DE" sz="24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seniorenspezifische Aufgaben / Themen</a:t>
            </a:r>
          </a:p>
          <a:p>
            <a:pPr marL="715963" indent="-341313">
              <a:lnSpc>
                <a:spcPct val="55000"/>
              </a:lnSpc>
              <a:spcBef>
                <a:spcPts val="1500"/>
              </a:spcBef>
              <a:buFont typeface="Wingdings" pitchFamily="2" charset="2"/>
              <a:buChar char="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de-DE" sz="24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Senioren und pflegende Angehörige </a:t>
            </a:r>
          </a:p>
          <a:p>
            <a:pPr marL="341313" indent="-341313">
              <a:lnSpc>
                <a:spcPct val="55000"/>
              </a:lnSpc>
              <a:spcBef>
                <a:spcPts val="2400"/>
              </a:spcBef>
              <a:buFont typeface="Wingdings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de-DE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Wichtigste Aufgaben und Angebote:</a:t>
            </a:r>
          </a:p>
          <a:p>
            <a:pPr marL="715963" indent="-341313" eaLnBrk="1" hangingPunct="1">
              <a:buFont typeface="Wingdings" pitchFamily="2" charset="2"/>
              <a:buChar char="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de-DE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FQA (Heimaufsicht) </a:t>
            </a:r>
          </a:p>
          <a:p>
            <a:pPr marL="715963" indent="-341313" eaLnBrk="1" hangingPunct="1">
              <a:buFont typeface="Wingdings" pitchFamily="2" charset="2"/>
              <a:buChar char="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de-DE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Seniorenpolitisches Gesamtkonzept, Pflegebedarfsplanung (Erstellung, Umsetzung, Fortschreibung)</a:t>
            </a:r>
          </a:p>
          <a:p>
            <a:pPr marL="715963" indent="-341313" eaLnBrk="1" hangingPunct="1">
              <a:buFont typeface="Wingdings" pitchFamily="2" charset="2"/>
              <a:buChar char="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de-DE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Investitionskostenförderung, Zuschüsse Seniorenarbeit</a:t>
            </a:r>
          </a:p>
          <a:p>
            <a:pPr marL="715963" indent="-341313" eaLnBrk="1" hangingPunct="1">
              <a:buFont typeface="Wingdings" pitchFamily="2" charset="2"/>
              <a:buChar char="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de-DE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Wohnberatung, Öffentlichkeitsarbeit , …</a:t>
            </a:r>
          </a:p>
          <a:p>
            <a:pPr marL="341313" indent="-341313" eaLnBrk="1" hangingPunct="1">
              <a:buFont typeface="Wingdings" pitchFamily="2" charset="2"/>
              <a:buChar char="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de-DE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1313" indent="-341313" eaLnBrk="1" hangingPunct="1">
              <a:buFont typeface="Wingdings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de-DE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47675" lvl="3" indent="0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de-DE" dirty="0">
              <a:latin typeface="Arial" pitchFamily="34" charset="0"/>
              <a:cs typeface="Arial" pitchFamily="34" charset="0"/>
            </a:endParaRPr>
          </a:p>
          <a:p>
            <a:pPr marL="341313" indent="-341313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10"/>
          </p:nvPr>
        </p:nvSpPr>
        <p:spPr bwMode="auto">
          <a:xfrm>
            <a:off x="584200" y="6529388"/>
            <a:ext cx="4330700" cy="328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Arial" pitchFamily="34" charset="0"/>
              </a:rPr>
              <a:t>Seite </a:t>
            </a:r>
            <a:fld id="{89D05A4F-5FB0-4359-9199-C82DBBA4ECDD}" type="slidenum">
              <a:rPr lang="de-DE" altLang="de-DE" smtClean="0">
                <a:latin typeface="Arial" pitchFamily="34" charset="0"/>
              </a:rPr>
              <a:pPr eaLnBrk="1" hangingPunct="1"/>
              <a:t>5</a:t>
            </a:fld>
            <a:r>
              <a:rPr lang="de-DE" altLang="de-DE">
                <a:latin typeface="Arial" pitchFamily="34" charset="0"/>
              </a:rPr>
              <a:t> •Markus Müller - Seniorenfachstelle</a:t>
            </a:r>
          </a:p>
          <a:p>
            <a:pPr eaLnBrk="1" hangingPunct="1"/>
            <a:endParaRPr lang="de-DE" altLang="de-DE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>
          <a:xfrm>
            <a:off x="584200" y="274638"/>
            <a:ext cx="7958138" cy="1143000"/>
          </a:xfrm>
        </p:spPr>
        <p:txBody>
          <a:bodyPr/>
          <a:lstStyle/>
          <a:p>
            <a:pPr eaLnBrk="1" hangingPunct="1"/>
            <a:r>
              <a:rPr lang="de-DE" altLang="de-DE">
                <a:latin typeface="Arial" pitchFamily="34" charset="0"/>
                <a:cs typeface="Arial" pitchFamily="34" charset="0"/>
              </a:rPr>
              <a:t>Entstehungsgeschichte</a:t>
            </a:r>
            <a:br>
              <a:rPr lang="de-DE" altLang="de-DE">
                <a:latin typeface="Arial" pitchFamily="34" charset="0"/>
                <a:cs typeface="Arial" pitchFamily="34" charset="0"/>
              </a:rPr>
            </a:br>
            <a:r>
              <a:rPr lang="de-DE" altLang="de-DE">
                <a:latin typeface="Arial" pitchFamily="34" charset="0"/>
                <a:cs typeface="Arial" pitchFamily="34" charset="0"/>
              </a:rPr>
              <a:t>Bürgermeisterseminare</a:t>
            </a:r>
          </a:p>
        </p:txBody>
      </p:sp>
      <p:sp>
        <p:nvSpPr>
          <p:cNvPr id="15363" name="Inhaltsplatzhalter 2"/>
          <p:cNvSpPr>
            <a:spLocks noGrp="1"/>
          </p:cNvSpPr>
          <p:nvPr>
            <p:ph idx="1"/>
          </p:nvPr>
        </p:nvSpPr>
        <p:spPr>
          <a:xfrm>
            <a:off x="584200" y="1865313"/>
            <a:ext cx="7958138" cy="4371975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2002: Aufgrund der Ansiedlung von </a:t>
            </a:r>
            <a:r>
              <a:rPr lang="de-DE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Legoland</a:t>
            </a:r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Deutschland richtet sich der Landkreis neu aus und wird zur </a:t>
            </a:r>
          </a:p>
          <a:p>
            <a:pPr marL="0" indent="0" eaLnBrk="1" hangingPunct="1">
              <a:defRPr/>
            </a:pPr>
            <a:r>
              <a:rPr lang="de-DE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„Familien- und Kinderregion“</a:t>
            </a:r>
          </a:p>
          <a:p>
            <a:pPr marL="0" indent="0" eaLnBrk="1" hangingPunct="1">
              <a:defRPr/>
            </a:pPr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defRPr/>
            </a:pPr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Regionalmarketing </a:t>
            </a:r>
            <a:r>
              <a:rPr lang="de-DE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Günzburg</a:t>
            </a:r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erarbeitet touristisches Marketing-</a:t>
            </a:r>
            <a:r>
              <a:rPr lang="de-DE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konzept</a:t>
            </a:r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und führt jährliche Bürgermeisterseminare ein:</a:t>
            </a:r>
          </a:p>
          <a:p>
            <a:pPr marL="357188" indent="-357188" eaLnBrk="1" hangingPunct="1">
              <a:buFont typeface="Arial" pitchFamily="34" charset="0"/>
              <a:buChar char="•"/>
              <a:defRPr/>
            </a:pPr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 ½ tägig als „Klausurtagung“ </a:t>
            </a:r>
          </a:p>
          <a:p>
            <a:pPr marL="357188" indent="-357188" eaLnBrk="1" hangingPunct="1">
              <a:buFont typeface="Arial" pitchFamily="34" charset="0"/>
              <a:buChar char="•"/>
              <a:defRPr/>
            </a:pPr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mit unterschiedlichen Themen und Inhalten</a:t>
            </a:r>
          </a:p>
          <a:p>
            <a:pPr marL="357188" indent="-357188" eaLnBrk="1" hangingPunct="1">
              <a:buFont typeface="Arial" pitchFamily="34" charset="0"/>
              <a:buChar char="•"/>
              <a:defRPr/>
            </a:pPr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Landrat nimmt teil</a:t>
            </a:r>
          </a:p>
          <a:p>
            <a:pPr marL="357188" indent="-357188" eaLnBrk="1" hangingPunct="1">
              <a:buFont typeface="Arial" pitchFamily="34" charset="0"/>
              <a:buChar char="•"/>
              <a:defRPr/>
            </a:pPr>
            <a:endParaRPr lang="de-DE" dirty="0">
              <a:latin typeface="Arial" pitchFamily="34" charset="0"/>
              <a:cs typeface="Arial" pitchFamily="34" charset="0"/>
            </a:endParaRPr>
          </a:p>
          <a:p>
            <a:pPr lvl="2" eaLnBrk="1" hangingPunct="1">
              <a:buFont typeface="Arial" pitchFamily="34" charset="0"/>
              <a:buNone/>
              <a:defRPr/>
            </a:pPr>
            <a:r>
              <a:rPr lang="de-DE" sz="2400" b="1" dirty="0">
                <a:latin typeface="Arial" pitchFamily="34" charset="0"/>
                <a:cs typeface="Arial" pitchFamily="34" charset="0"/>
              </a:rPr>
              <a:t>2006: 5. Bürgermeisterseminar: </a:t>
            </a:r>
            <a:br>
              <a:rPr lang="de-DE" sz="2400" b="1" dirty="0">
                <a:latin typeface="Arial" pitchFamily="34" charset="0"/>
                <a:cs typeface="Arial" pitchFamily="34" charset="0"/>
              </a:rPr>
            </a:br>
            <a:r>
              <a:rPr lang="de-DE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„Senioren- und familienfreundliche Gemeinde“</a:t>
            </a:r>
          </a:p>
          <a:p>
            <a:pPr marL="0" lvl="3" indent="0" eaLnBrk="1" hangingPunct="1">
              <a:defRPr/>
            </a:pPr>
            <a:endParaRPr lang="de-DE" dirty="0">
              <a:latin typeface="Arial" pitchFamily="34" charset="0"/>
              <a:cs typeface="Arial" pitchFamily="34" charset="0"/>
            </a:endParaRPr>
          </a:p>
          <a:p>
            <a:pPr marL="0" lvl="3" indent="0" eaLnBrk="1" hangingPunct="1">
              <a:defRPr/>
            </a:pPr>
            <a:endParaRPr lang="de-DE" dirty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defRPr/>
            </a:pP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Arial" pitchFamily="34" charset="0"/>
              </a:rPr>
              <a:t>Seite </a:t>
            </a:r>
            <a:fld id="{4D15BD55-489C-4F8F-8DC1-2B09076EEB46}" type="slidenum">
              <a:rPr lang="de-DE" altLang="de-DE" smtClean="0">
                <a:latin typeface="Arial" pitchFamily="34" charset="0"/>
              </a:rPr>
              <a:pPr eaLnBrk="1" hangingPunct="1"/>
              <a:t>6</a:t>
            </a:fld>
            <a:r>
              <a:rPr lang="de-DE" altLang="de-DE">
                <a:latin typeface="Arial" pitchFamily="34" charset="0"/>
              </a:rPr>
              <a:t> •Markus Müller - Seniorenfachstelle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 descr="1. Überschrift" title="Bürgermeisterseminar 2006 in Pttmes, Gut Sedlbrunn"/>
          <p:cNvSpPr>
            <a:spLocks noGrp="1"/>
          </p:cNvSpPr>
          <p:nvPr>
            <p:ph type="title"/>
          </p:nvPr>
        </p:nvSpPr>
        <p:spPr>
          <a:xfrm>
            <a:off x="584200" y="274638"/>
            <a:ext cx="7958138" cy="1143000"/>
          </a:xfrm>
        </p:spPr>
        <p:txBody>
          <a:bodyPr/>
          <a:lstStyle/>
          <a:p>
            <a:r>
              <a:rPr lang="de-DE" altLang="de-DE" dirty="0">
                <a:latin typeface="Arial" pitchFamily="34" charset="0"/>
                <a:cs typeface="Arial" pitchFamily="34" charset="0"/>
              </a:rPr>
              <a:t>Bürgermeisterseminar 2006</a:t>
            </a:r>
            <a:br>
              <a:rPr lang="de-DE" altLang="de-DE" dirty="0">
                <a:latin typeface="Arial" pitchFamily="34" charset="0"/>
                <a:cs typeface="Arial" pitchFamily="34" charset="0"/>
              </a:rPr>
            </a:br>
            <a:r>
              <a:rPr lang="de-DE" altLang="de-DE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de-DE" altLang="de-DE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Pöttmes</a:t>
            </a:r>
            <a:r>
              <a:rPr lang="de-DE" altLang="de-DE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Gut </a:t>
            </a:r>
            <a:r>
              <a:rPr lang="de-DE" altLang="de-DE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Sedlbrunn</a:t>
            </a:r>
            <a:endParaRPr lang="de-DE" alt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387" name="Foliennummernplatzhalter 3"/>
          <p:cNvSpPr>
            <a:spLocks noGrp="1"/>
          </p:cNvSpPr>
          <p:nvPr>
            <p:ph type="sldNum" sz="quarter" idx="10"/>
          </p:nvPr>
        </p:nvSpPr>
        <p:spPr bwMode="auto">
          <a:xfrm>
            <a:off x="584200" y="6356350"/>
            <a:ext cx="4330700" cy="50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Arial" pitchFamily="34" charset="0"/>
              </a:rPr>
              <a:t>Seite </a:t>
            </a:r>
            <a:fld id="{2773A11D-CB5E-450B-BBD8-F3463A564C22}" type="slidenum">
              <a:rPr lang="de-DE" altLang="de-DE" smtClean="0">
                <a:latin typeface="Arial" pitchFamily="34" charset="0"/>
              </a:rPr>
              <a:pPr eaLnBrk="1" hangingPunct="1"/>
              <a:t>7</a:t>
            </a:fld>
            <a:r>
              <a:rPr lang="de-DE" altLang="de-DE">
                <a:latin typeface="Arial" pitchFamily="34" charset="0"/>
              </a:rPr>
              <a:t> •Markus Müller - Seniorenfachstelle</a:t>
            </a:r>
          </a:p>
          <a:p>
            <a:pPr eaLnBrk="1" hangingPunct="1"/>
            <a:endParaRPr lang="de-DE" altLang="de-DE">
              <a:latin typeface="Arial" pitchFamily="34" charset="0"/>
            </a:endParaRPr>
          </a:p>
        </p:txBody>
      </p:sp>
      <p:pic>
        <p:nvPicPr>
          <p:cNvPr id="16388" name="Picture 2" descr="Abbildung der Seniorenfachstelle" title="Bürgermeistersemina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1813" y="1984375"/>
            <a:ext cx="5522912" cy="4141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 descr="Überschrift" title="Bürgermeisterseminar 2006 in Töttmes, Gut Sedlbrunn"/>
          <p:cNvSpPr>
            <a:spLocks noGrp="1"/>
          </p:cNvSpPr>
          <p:nvPr>
            <p:ph type="title"/>
          </p:nvPr>
        </p:nvSpPr>
        <p:spPr>
          <a:xfrm>
            <a:off x="584200" y="274638"/>
            <a:ext cx="7958138" cy="1143000"/>
          </a:xfrm>
        </p:spPr>
        <p:txBody>
          <a:bodyPr/>
          <a:lstStyle/>
          <a:p>
            <a:r>
              <a:rPr lang="de-DE" altLang="de-DE" dirty="0">
                <a:latin typeface="Arial" pitchFamily="34" charset="0"/>
                <a:cs typeface="Arial" pitchFamily="34" charset="0"/>
              </a:rPr>
              <a:t>Bürgermeisterseminar 2006</a:t>
            </a:r>
            <a:br>
              <a:rPr lang="de-DE" altLang="de-DE" dirty="0">
                <a:latin typeface="Arial" pitchFamily="34" charset="0"/>
                <a:cs typeface="Arial" pitchFamily="34" charset="0"/>
              </a:rPr>
            </a:br>
            <a:r>
              <a:rPr lang="de-DE" altLang="de-DE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de-DE" altLang="de-DE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Pöttmes</a:t>
            </a:r>
            <a:r>
              <a:rPr lang="de-DE" altLang="de-DE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Gut </a:t>
            </a:r>
            <a:r>
              <a:rPr lang="de-DE" altLang="de-DE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Sedlbrunn</a:t>
            </a:r>
            <a:endParaRPr lang="de-DE" altLang="de-DE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411" name="Inhaltsplatzhalter 2" title="Bürgermeisterseminar 2006"/>
          <p:cNvSpPr>
            <a:spLocks noGrp="1"/>
          </p:cNvSpPr>
          <p:nvPr>
            <p:ph idx="1"/>
          </p:nvPr>
        </p:nvSpPr>
        <p:spPr>
          <a:xfrm>
            <a:off x="584200" y="1984375"/>
            <a:ext cx="7958138" cy="4141788"/>
          </a:xfrm>
        </p:spPr>
        <p:txBody>
          <a:bodyPr/>
          <a:lstStyle/>
          <a:p>
            <a:r>
              <a:rPr lang="de-DE" altLang="de-DE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Organisation und Vorbereitung:</a:t>
            </a:r>
          </a:p>
          <a:p>
            <a:pPr>
              <a:buFontTx/>
              <a:buChar char="•"/>
            </a:pPr>
            <a:r>
              <a:rPr lang="de-DE" altLang="de-DE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Fachlich-inhaltlich: </a:t>
            </a:r>
            <a:br>
              <a:rPr lang="de-DE" altLang="de-DE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Seniorenfachstelle + Koordinationsstelle „Wohnen zu Hause“ (Frau </a:t>
            </a:r>
            <a:r>
              <a:rPr lang="de-DE" altLang="de-DE" b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Wenng</a:t>
            </a:r>
            <a:r>
              <a:rPr lang="de-DE" altLang="de-DE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 + externer Moderator</a:t>
            </a:r>
          </a:p>
          <a:p>
            <a:pPr>
              <a:buFontTx/>
              <a:buChar char="•"/>
            </a:pPr>
            <a:r>
              <a:rPr lang="de-DE" altLang="de-DE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Sonstiges (Einladungen, Unterkunft, Verpflegung): </a:t>
            </a:r>
            <a:br>
              <a:rPr lang="de-DE" altLang="de-DE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Regionalmarketing </a:t>
            </a:r>
          </a:p>
          <a:p>
            <a:endParaRPr lang="de-DE" altLang="de-DE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altLang="de-DE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Inhalt und Ablauf des Seminars:</a:t>
            </a:r>
          </a:p>
          <a:p>
            <a:pPr>
              <a:buFontTx/>
              <a:buChar char="•"/>
            </a:pPr>
            <a:r>
              <a:rPr lang="de-DE" altLang="de-DE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Zielorientierte  Auswahl der Themen und Aufträge für </a:t>
            </a:r>
            <a:br>
              <a:rPr lang="de-DE" altLang="de-DE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Arbeitsgruppen:</a:t>
            </a:r>
            <a:br>
              <a:rPr lang="de-DE" altLang="de-DE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„Was wollen wir erreichen?“ </a:t>
            </a:r>
          </a:p>
          <a:p>
            <a:endParaRPr lang="de-DE" alt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412" name="Foliennummernplatzhalter 3"/>
          <p:cNvSpPr>
            <a:spLocks noGrp="1"/>
          </p:cNvSpPr>
          <p:nvPr>
            <p:ph type="sldNum" sz="quarter" idx="10"/>
          </p:nvPr>
        </p:nvSpPr>
        <p:spPr bwMode="auto">
          <a:xfrm>
            <a:off x="584200" y="6356350"/>
            <a:ext cx="4330700" cy="50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Arial" pitchFamily="34" charset="0"/>
              </a:rPr>
              <a:t>Seite </a:t>
            </a:r>
            <a:fld id="{D37FC8BF-F41F-4211-B626-1D07782A3EFA}" type="slidenum">
              <a:rPr lang="de-DE" altLang="de-DE" smtClean="0">
                <a:latin typeface="Arial" pitchFamily="34" charset="0"/>
              </a:rPr>
              <a:pPr eaLnBrk="1" hangingPunct="1"/>
              <a:t>8</a:t>
            </a:fld>
            <a:r>
              <a:rPr lang="de-DE" altLang="de-DE">
                <a:latin typeface="Arial" pitchFamily="34" charset="0"/>
              </a:rPr>
              <a:t> • Markus Müller - Seniorenfachstelle</a:t>
            </a:r>
          </a:p>
          <a:p>
            <a:pPr eaLnBrk="1" hangingPunct="1"/>
            <a:endParaRPr lang="de-DE" altLang="de-DE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584200" y="274638"/>
            <a:ext cx="7958138" cy="1143000"/>
          </a:xfrm>
        </p:spPr>
        <p:txBody>
          <a:bodyPr/>
          <a:lstStyle/>
          <a:p>
            <a:r>
              <a:rPr lang="de-DE" altLang="de-DE">
                <a:latin typeface="Arial" pitchFamily="34" charset="0"/>
                <a:cs typeface="Arial" pitchFamily="34" charset="0"/>
              </a:rPr>
              <a:t>Aufbau und Ablauf des </a:t>
            </a:r>
            <a:br>
              <a:rPr lang="de-DE" altLang="de-DE">
                <a:latin typeface="Arial" pitchFamily="34" charset="0"/>
                <a:cs typeface="Arial" pitchFamily="34" charset="0"/>
              </a:rPr>
            </a:br>
            <a:r>
              <a:rPr lang="de-DE" altLang="de-DE">
                <a:latin typeface="Arial" pitchFamily="34" charset="0"/>
                <a:cs typeface="Arial" pitchFamily="34" charset="0"/>
              </a:rPr>
              <a:t>Seminars (1)</a:t>
            </a:r>
          </a:p>
        </p:txBody>
      </p:sp>
      <p:sp>
        <p:nvSpPr>
          <p:cNvPr id="18435" name="Inhaltsplatzhalter 2"/>
          <p:cNvSpPr>
            <a:spLocks noGrp="1"/>
          </p:cNvSpPr>
          <p:nvPr>
            <p:ph idx="1"/>
          </p:nvPr>
        </p:nvSpPr>
        <p:spPr>
          <a:xfrm>
            <a:off x="584200" y="1984375"/>
            <a:ext cx="7958138" cy="4141788"/>
          </a:xfrm>
        </p:spPr>
        <p:txBody>
          <a:bodyPr/>
          <a:lstStyle/>
          <a:p>
            <a:pPr>
              <a:defRPr/>
            </a:pPr>
            <a:r>
              <a:rPr lang="de-DE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1. Einführung, fachlicher Input: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de-DE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Demografie (Beispielgemeinden)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de-DE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Vorstellung der wichtigsten Handlungsfelder für eine seniorenfreundliche = familienfreundliche Gemeinde (anhand von Beispielen)</a:t>
            </a:r>
          </a:p>
          <a:p>
            <a:pPr>
              <a:buFont typeface="Wingdings" pitchFamily="2" charset="2"/>
              <a:buChar char="ü"/>
              <a:defRPr/>
            </a:pPr>
            <a:endParaRPr lang="de-DE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de-DE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Ziel: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de-DE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Sensibilisierung für Problematik und Chancen der demografischen Entwicklung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de-DE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„Basics“ und Grundlagenwissen vermitteln („auf einen möglichst einheitlichen Wissenstand bringen“)</a:t>
            </a:r>
          </a:p>
          <a:p>
            <a:pPr marL="808038">
              <a:defRPr/>
            </a:pPr>
            <a:endParaRPr lang="de-DE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436" name="Foliennummernplatzhalt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Arial" pitchFamily="34" charset="0"/>
              </a:rPr>
              <a:t>Seite </a:t>
            </a:r>
            <a:fld id="{36B8CCF5-5C37-4E0E-BA8F-EE05EA218BCB}" type="slidenum">
              <a:rPr lang="de-DE" altLang="de-DE" smtClean="0">
                <a:latin typeface="Arial" pitchFamily="34" charset="0"/>
              </a:rPr>
              <a:pPr eaLnBrk="1" hangingPunct="1"/>
              <a:t>9</a:t>
            </a:fld>
            <a:r>
              <a:rPr lang="de-DE" altLang="de-DE">
                <a:latin typeface="Arial" pitchFamily="34" charset="0"/>
              </a:rPr>
              <a:t> • Markus Müller - Seniorenfachstelle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Benutzerdefiniert 2">
      <a:dk1>
        <a:srgbClr val="000000"/>
      </a:dk1>
      <a:lt1>
        <a:sysClr val="window" lastClr="FFFFFF"/>
      </a:lt1>
      <a:dk2>
        <a:srgbClr val="FF0000"/>
      </a:dk2>
      <a:lt2>
        <a:srgbClr val="E68323"/>
      </a:lt2>
      <a:accent1>
        <a:srgbClr val="439B36"/>
      </a:accent1>
      <a:accent2>
        <a:srgbClr val="00599A"/>
      </a:accent2>
      <a:accent3>
        <a:srgbClr val="FFFFFE"/>
      </a:accent3>
      <a:accent4>
        <a:srgbClr val="FFFFFE"/>
      </a:accent4>
      <a:accent5>
        <a:srgbClr val="FFFFFE"/>
      </a:accent5>
      <a:accent6>
        <a:srgbClr val="FFFFFE"/>
      </a:accent6>
      <a:hlink>
        <a:srgbClr val="FFFFFE"/>
      </a:hlink>
      <a:folHlink>
        <a:srgbClr val="FFFFF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623</Words>
  <Application>Microsoft Office PowerPoint</Application>
  <PresentationFormat>Bildschirmpräsentation (4:3)</PresentationFormat>
  <Paragraphs>161</Paragraphs>
  <Slides>17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4" baseType="lpstr">
      <vt:lpstr>ＭＳ Ｐゴシック</vt:lpstr>
      <vt:lpstr>ＭＳ Ｐゴシック</vt:lpstr>
      <vt:lpstr>Arial</vt:lpstr>
      <vt:lpstr>ArialMT</vt:lpstr>
      <vt:lpstr>Calibri</vt:lpstr>
      <vt:lpstr>Wingdings</vt:lpstr>
      <vt:lpstr>Office-Design</vt:lpstr>
      <vt:lpstr>Landratsamt Günzburg</vt:lpstr>
      <vt:lpstr>Ausgangssituation</vt:lpstr>
      <vt:lpstr>Ausgangssituation</vt:lpstr>
      <vt:lpstr>Seniorenfachstelle des Landkreises</vt:lpstr>
      <vt:lpstr> Seniorenfachstelle des  Landkreises Günzburg </vt:lpstr>
      <vt:lpstr>Entstehungsgeschichte Bürgermeisterseminare</vt:lpstr>
      <vt:lpstr>Bürgermeisterseminar 2006 in Pöttmes, Gut Sedlbrunn</vt:lpstr>
      <vt:lpstr>Bürgermeisterseminar 2006 in Pöttmes, Gut Sedlbrunn</vt:lpstr>
      <vt:lpstr>Aufbau und Ablauf des  Seminars (1)</vt:lpstr>
      <vt:lpstr>Aufbau und Ablauf des  Seminars (2)</vt:lpstr>
      <vt:lpstr>Aufbau und Ablauf des  Seminars (3)</vt:lpstr>
      <vt:lpstr>Aufbau und Ablauf des  Seminars (4)</vt:lpstr>
      <vt:lpstr>Aufbau und Ablauf des  Seminars (5)</vt:lpstr>
      <vt:lpstr>Seniorenpolitisches Gesamt- konzept des Landkreises Günzburg</vt:lpstr>
      <vt:lpstr>Sachstand, Umsetzung</vt:lpstr>
      <vt:lpstr>Fazit</vt:lpstr>
      <vt:lpstr>Landratsamt Günzburg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contrast-marketing</dc:creator>
  <cp:lastModifiedBy>Fritsch, Mara</cp:lastModifiedBy>
  <cp:revision>135</cp:revision>
  <dcterms:created xsi:type="dcterms:W3CDTF">2013-09-16T09:49:34Z</dcterms:created>
  <dcterms:modified xsi:type="dcterms:W3CDTF">2017-10-16T13:10:46Z</dcterms:modified>
</cp:coreProperties>
</file>