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1" r:id="rId3"/>
    <p:sldId id="272" r:id="rId4"/>
    <p:sldId id="281" r:id="rId5"/>
    <p:sldId id="282" r:id="rId6"/>
    <p:sldId id="273" r:id="rId7"/>
    <p:sldId id="276" r:id="rId8"/>
    <p:sldId id="277" r:id="rId9"/>
    <p:sldId id="278" r:id="rId10"/>
    <p:sldId id="279" r:id="rId11"/>
    <p:sldId id="280" r:id="rId12"/>
    <p:sldId id="274" r:id="rId13"/>
    <p:sldId id="283" r:id="rId14"/>
    <p:sldId id="284" r:id="rId15"/>
    <p:sldId id="270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wendner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676F"/>
    <a:srgbClr val="CF3525"/>
    <a:srgbClr val="E0D006"/>
    <a:srgbClr val="948C94"/>
    <a:srgbClr val="7C7276"/>
    <a:srgbClr val="6A6265"/>
    <a:srgbClr val="F1E007"/>
    <a:srgbClr val="F7CE00"/>
    <a:srgbClr val="DC291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6494" autoAdjust="0"/>
  </p:normalViewPr>
  <p:slideViewPr>
    <p:cSldViewPr showGuides="1">
      <p:cViewPr varScale="1">
        <p:scale>
          <a:sx n="81" d="100"/>
          <a:sy n="81" d="100"/>
        </p:scale>
        <p:origin x="-922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-309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1CF22-8FA4-462C-B7E3-D3C1C35BC9B9}" type="datetimeFigureOut">
              <a:rPr lang="de-DE" smtClean="0"/>
              <a:pPr/>
              <a:t>18.07.2017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55A3E-B033-49F8-B37F-9CBA0298B0E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0078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3FC1A-940C-4681-9143-949339242A40}" type="datetimeFigureOut">
              <a:rPr lang="de-DE" smtClean="0"/>
              <a:pPr/>
              <a:t>18.07.2017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145BE-DBC8-4B55-86B2-382C85FF5FC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957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145BE-DBC8-4B55-86B2-382C85FF5FC3}" type="slidenum">
              <a:rPr lang="de-DE" smtClean="0"/>
              <a:pPr/>
              <a:t>1</a:t>
            </a:fld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145BE-DBC8-4B55-86B2-382C85FF5FC3}" type="slidenum">
              <a:rPr lang="de-DE" smtClean="0"/>
              <a:pPr/>
              <a:t>15</a:t>
            </a:fld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 dirty="0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 dirty="0"/>
          </a:p>
        </p:txBody>
      </p:sp>
      <p:sp>
        <p:nvSpPr>
          <p:cNvPr id="7" name="Freihandform 6"/>
          <p:cNvSpPr>
            <a:spLocks/>
          </p:cNvSpPr>
          <p:nvPr/>
        </p:nvSpPr>
        <p:spPr bwMode="auto">
          <a:xfrm>
            <a:off x="1687513" y="5589240"/>
            <a:ext cx="7456487" cy="48815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rgbClr val="E0D00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35443" y="5805264"/>
            <a:ext cx="9108557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CF352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Freihandform 10"/>
          <p:cNvSpPr>
            <a:spLocks/>
          </p:cNvSpPr>
          <p:nvPr/>
        </p:nvSpPr>
        <p:spPr bwMode="auto">
          <a:xfrm>
            <a:off x="0" y="5669345"/>
            <a:ext cx="9144000" cy="123289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solidFill>
            <a:srgbClr val="6F676F"/>
          </a:solidFill>
          <a:ln w="12700" cap="rnd" cmpd="thickThin" algn="ctr">
            <a:solidFill>
              <a:schemeClr val="tx1"/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>
          <a:xfrm>
            <a:off x="6948264" y="2348880"/>
            <a:ext cx="1920240" cy="36576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FB1CEE-A49C-4751-8D8D-E665F0453AE0}" type="datetime1">
              <a:rPr lang="de-DE" smtClean="0"/>
              <a:pPr/>
              <a:t>18.07.2017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DE" dirty="0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02BA35-A2B7-4461-B53A-B2A1CA990E25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Formatvorlagen des Textmasters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C1547-254E-4442-8B0F-758399CF9573}" type="datetime1">
              <a:rPr lang="de-DE" smtClean="0"/>
              <a:pPr/>
              <a:t>18.07.2017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BA35-A2B7-4461-B53A-B2A1CA990E25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Formatvorlagen des Textmasters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A7FBA-504E-4EE0-95A0-DEFB49B293CC}" type="datetime1">
              <a:rPr lang="de-DE" smtClean="0"/>
              <a:pPr/>
              <a:t>18.07.2017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BA35-A2B7-4461-B53A-B2A1CA990E25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06483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Formatvorlagen des Textmasters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EB07-FFC1-48FE-B5A6-F6584ABAF967}" type="datetime1">
              <a:rPr lang="de-DE" smtClean="0"/>
              <a:pPr/>
              <a:t>18.07.2017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BA35-A2B7-4461-B53A-B2A1CA990E2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1912" y="495826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lang="en-US" dirty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lang="de-DE" dirty="0" smtClean="0"/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6C7C-6A42-436D-9B30-5C36CA959D0E}" type="datetime1">
              <a:rPr lang="de-DE" smtClean="0"/>
              <a:pPr/>
              <a:t>18.07.2017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BA35-A2B7-4461-B53A-B2A1CA990E2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lang="en-US" dirty="0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Formatvorlagen des Textmasters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Formatvorlagen des Textmasters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8AB3-6B89-4633-8072-2B235AD94076}" type="datetime1">
              <a:rPr lang="de-DE" smtClean="0"/>
              <a:pPr/>
              <a:t>18.07.2017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BA35-A2B7-4461-B53A-B2A1CA990E2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Formatvorlagen des Textmasters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Formatvorlagen des Textmasters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Formatvorlagen des Textmasters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Formatvorlagen des Textmasters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5CA7-1232-49D9-92A9-9D85A99373B9}" type="datetime1">
              <a:rPr lang="de-DE" smtClean="0"/>
              <a:pPr/>
              <a:t>18.07.2017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BA35-A2B7-4461-B53A-B2A1CA990E25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88A0-E754-4F2A-A947-365D3E9E921A}" type="datetime1">
              <a:rPr lang="de-DE" smtClean="0"/>
              <a:pPr/>
              <a:t>18.07.2017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BA35-A2B7-4461-B53A-B2A1CA990E2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E483-14A6-43CC-B933-1973635212E6}" type="datetime1">
              <a:rPr lang="de-DE" smtClean="0"/>
              <a:pPr/>
              <a:t>18.07.2017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BA35-A2B7-4461-B53A-B2A1CA990E25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Formatvorlagen des Textmasters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4C1321A6-AD57-485D-A1DE-2ECF05C7203D}" type="datetime1">
              <a:rPr lang="de-DE" smtClean="0"/>
              <a:pPr/>
              <a:t>18.07.2017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BA35-A2B7-4461-B53A-B2A1CA990E25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Formatvorlagen des Textmasters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B1020D-9F45-482F-94D1-F90E84EF90E6}" type="datetime1">
              <a:rPr lang="de-DE" smtClean="0"/>
              <a:pPr/>
              <a:t>18.07.2017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02BA35-A2B7-4461-B53A-B2A1CA990E2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flip="none" rotWithShape="1">
          <a:gsLst>
            <a:gs pos="12000">
              <a:schemeClr val="bg1">
                <a:tint val="55000"/>
                <a:satMod val="300000"/>
                <a:alpha val="60000"/>
              </a:schemeClr>
            </a:gs>
            <a:gs pos="40000">
              <a:schemeClr val="bg1">
                <a:tint val="65000"/>
                <a:satMod val="300000"/>
                <a:alpha val="61000"/>
              </a:schemeClr>
            </a:gs>
            <a:gs pos="71000">
              <a:schemeClr val="bg1">
                <a:shade val="65000"/>
                <a:satMod val="300000"/>
                <a:alpha val="74000"/>
              </a:schemeClr>
            </a:gs>
          </a:gsLst>
          <a:path path="circle">
            <a:fillToRect l="65000" b="98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E0D006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435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CF352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solidFill>
            <a:srgbClr val="6F676F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FC93972-93D1-4DDF-9BEA-7FE74B69269F}" type="datetime1">
              <a:rPr lang="de-DE" smtClean="0"/>
              <a:pPr/>
              <a:t>18.07.2017</a:t>
            </a:fld>
            <a:endParaRPr lang="de-DE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e-DE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902BA35-A2B7-4461-B53A-B2A1CA990E25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100" b="1" kern="1200" dirty="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Notfallmappe und Vorsorgeleitfaden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r>
              <a:rPr lang="de-DE" dirty="0" smtClean="0"/>
              <a:t>Landratsamt Landsberg am Lech </a:t>
            </a:r>
            <a:endParaRPr lang="de-DE" dirty="0"/>
          </a:p>
        </p:txBody>
      </p:sp>
      <p:pic>
        <p:nvPicPr>
          <p:cNvPr id="5" name="Grafik 4" descr="Landkreiswappen_neu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3196" y="476672"/>
            <a:ext cx="1012557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BA35-A2B7-4461-B53A-B2A1CA990E25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464" y="0"/>
            <a:ext cx="4824536" cy="6858000"/>
          </a:xfrm>
          <a:prstGeom prst="rect">
            <a:avLst/>
          </a:prstGeom>
        </p:spPr>
      </p:pic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4841385" cy="6858000"/>
          </a:xfrm>
          <a:prstGeom prst="rect">
            <a:avLst/>
          </a:prstGeom>
        </p:spPr>
      </p:pic>
      <p:cxnSp>
        <p:nvCxnSpPr>
          <p:cNvPr id="9" name="Gerader Verbinder 8"/>
          <p:cNvCxnSpPr/>
          <p:nvPr/>
        </p:nvCxnSpPr>
        <p:spPr>
          <a:xfrm>
            <a:off x="4626776" y="5975"/>
            <a:ext cx="0" cy="6843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59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BA35-A2B7-4461-B53A-B2A1CA990E25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245" y="1768"/>
            <a:ext cx="4806357" cy="687285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776" y="14288"/>
            <a:ext cx="4577734" cy="6843712"/>
          </a:xfrm>
          <a:prstGeom prst="rect">
            <a:avLst/>
          </a:prstGeom>
        </p:spPr>
      </p:pic>
      <p:cxnSp>
        <p:nvCxnSpPr>
          <p:cNvPr id="9" name="Gerader Verbinder 8"/>
          <p:cNvCxnSpPr/>
          <p:nvPr/>
        </p:nvCxnSpPr>
        <p:spPr>
          <a:xfrm>
            <a:off x="4626776" y="5975"/>
            <a:ext cx="0" cy="6843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9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Entwicklung einer bayernweiten Lösung (Notfallmappe und Vorsorgeleitfaden) erwünscht?</a:t>
            </a:r>
          </a:p>
          <a:p>
            <a:pPr lvl="1"/>
            <a:r>
              <a:rPr lang="de-DE" dirty="0" smtClean="0"/>
              <a:t>Unterstützung der Arbeit vor Ort</a:t>
            </a:r>
          </a:p>
          <a:p>
            <a:pPr lvl="1"/>
            <a:r>
              <a:rPr lang="de-DE" dirty="0" smtClean="0"/>
              <a:t>Vermeidung von Doppel-/Mehrfacharbeit</a:t>
            </a:r>
          </a:p>
          <a:p>
            <a:pPr lvl="1"/>
            <a:r>
              <a:rPr lang="de-DE" dirty="0" smtClean="0"/>
              <a:t>Aktualität (und damit Rechtssicherheit) kann besser gewährleistet werden</a:t>
            </a:r>
          </a:p>
          <a:p>
            <a:pPr lvl="1"/>
            <a:r>
              <a:rPr lang="de-DE" dirty="0" smtClean="0"/>
              <a:t>Zugewinn durch Wiedererkennungswert bei Notfallausweis/-karte</a:t>
            </a:r>
          </a:p>
          <a:p>
            <a:pPr lvl="1"/>
            <a:r>
              <a:rPr lang="de-DE" dirty="0" smtClean="0"/>
              <a:t>Evtl. Reduktion der Kosten bei landkreisübergreifenden Sammelbestellungen</a:t>
            </a:r>
          </a:p>
          <a:p>
            <a:pPr lvl="1"/>
            <a:endParaRPr lang="de-DE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BA35-A2B7-4461-B53A-B2A1CA990E25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Ausblick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152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BA35-A2B7-4461-B53A-B2A1CA990E25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Rückmeldung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Bitte um Rückmeldung, wenn Sie </a:t>
            </a:r>
          </a:p>
          <a:p>
            <a:pPr lvl="1"/>
            <a:r>
              <a:rPr lang="de-DE" dirty="0" smtClean="0"/>
              <a:t>auch eine Mappe planen und Unterstützung gut fänden.</a:t>
            </a:r>
          </a:p>
          <a:p>
            <a:pPr lvl="1"/>
            <a:r>
              <a:rPr lang="de-DE" dirty="0" smtClean="0"/>
              <a:t>schon eine Mappe haben, die aber auch mal aktualisiert werden müsste.</a:t>
            </a:r>
          </a:p>
          <a:p>
            <a:pPr lvl="1"/>
            <a:r>
              <a:rPr lang="de-DE" dirty="0" smtClean="0"/>
              <a:t>das Thema in Ihrem Landkreis / Ihrer kreisfreien Stadt auch mal aufgreifen wollen.</a:t>
            </a:r>
          </a:p>
          <a:p>
            <a:pPr lvl="1"/>
            <a:r>
              <a:rPr lang="de-DE" dirty="0" smtClean="0"/>
              <a:t>andere Ideen oder Lösungsvorschläge haben.</a:t>
            </a:r>
          </a:p>
        </p:txBody>
      </p:sp>
    </p:spTree>
    <p:extLst>
      <p:ext uri="{BB962C8B-B14F-4D97-AF65-F5344CB8AC3E}">
        <p14:creationId xmlns:p14="http://schemas.microsoft.com/office/powerpoint/2010/main" val="20220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BA35-A2B7-4461-B53A-B2A1CA990E25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Kontakt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Landratsamt Landsberg am Lech</a:t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b="1" dirty="0" smtClean="0"/>
              <a:t>Herr Rais Parsi</a:t>
            </a:r>
          </a:p>
          <a:p>
            <a:endParaRPr lang="de-DE" dirty="0" smtClean="0"/>
          </a:p>
          <a:p>
            <a:r>
              <a:rPr lang="de-DE" dirty="0" smtClean="0"/>
              <a:t>E-Mail:</a:t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b="1" dirty="0" smtClean="0"/>
              <a:t>Pajam.Rais-Parsi@LRA-LL.Bayern.de</a:t>
            </a:r>
          </a:p>
          <a:p>
            <a:endParaRPr lang="de-DE" dirty="0" smtClean="0"/>
          </a:p>
          <a:p>
            <a:r>
              <a:rPr lang="de-DE" dirty="0" smtClean="0"/>
              <a:t>Telefon: </a:t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b="1" dirty="0" smtClean="0"/>
              <a:t>08191 / 129 - 1273</a:t>
            </a:r>
          </a:p>
        </p:txBody>
      </p:sp>
    </p:spTree>
    <p:extLst>
      <p:ext uri="{BB962C8B-B14F-4D97-AF65-F5344CB8AC3E}">
        <p14:creationId xmlns:p14="http://schemas.microsoft.com/office/powerpoint/2010/main" val="378511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Danke für Ihre Aufmerksamkeit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497288"/>
          </a:xfrm>
        </p:spPr>
        <p:txBody>
          <a:bodyPr>
            <a:normAutofit lnSpcReduction="10000"/>
          </a:bodyPr>
          <a:lstStyle/>
          <a:p>
            <a:r>
              <a:rPr lang="de-DE" b="1" dirty="0" smtClean="0"/>
              <a:t>Noch Fragen?</a:t>
            </a:r>
            <a:endParaRPr lang="de-DE" b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BA35-A2B7-4461-B53A-B2A1CA990E25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3347864" y="3573016"/>
            <a:ext cx="5256584" cy="2664296"/>
          </a:xfrm>
          <a:prstGeom prst="rect">
            <a:avLst/>
          </a:prstGeom>
        </p:spPr>
        <p:txBody>
          <a:bodyPr vert="horz" lIns="91440" rIns="91440" anchor="t">
            <a:noAutofit/>
          </a:bodyPr>
          <a:lstStyle/>
          <a:p>
            <a:pPr marL="0" marR="0" lvl="7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Koordinationsstelle Seniorenpolitisches Gesamtkonzept</a:t>
            </a:r>
            <a:b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Pajam Rais Parsi</a:t>
            </a: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44613" marR="0" lvl="7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Von-Kühlmann-Straße 15 </a:t>
            </a:r>
            <a:b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86899 Landsberg am Lech </a:t>
            </a:r>
            <a:b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Tel.: 08191 / 129 - 1273</a:t>
            </a:r>
            <a:b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Fax: </a:t>
            </a:r>
            <a:r>
              <a:rPr lang="de-DE" sz="1600" dirty="0" smtClean="0"/>
              <a:t>08191 / 129 - 5273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de-DE" sz="1600" dirty="0" err="1" smtClean="0"/>
              <a:t>Pajam.Rais</a:t>
            </a:r>
            <a:r>
              <a:rPr lang="de-DE" sz="1600" dirty="0" smtClean="0"/>
              <a:t>-Parsi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@LRA-LL.Bayern.de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Grafik 6" descr="Landkreiswappen_neu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2423" y="4653136"/>
            <a:ext cx="1012557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Rundblick: Hintergrund</a:t>
            </a:r>
          </a:p>
          <a:p>
            <a:r>
              <a:rPr lang="de-DE" dirty="0" smtClean="0"/>
              <a:t>Einblick: Aufbau und Inhalt</a:t>
            </a:r>
          </a:p>
          <a:p>
            <a:r>
              <a:rPr lang="de-DE" dirty="0" smtClean="0"/>
              <a:t>Ausblick: Unser Anliegen</a:t>
            </a:r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BA35-A2B7-4461-B53A-B2A1CA990E25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 paar Blicke riskieren…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746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Landkreis Landsberg am Lech</a:t>
            </a:r>
          </a:p>
          <a:p>
            <a:pPr lvl="1"/>
            <a:r>
              <a:rPr lang="de-DE" dirty="0" smtClean="0"/>
              <a:t>31 Gemeinden</a:t>
            </a:r>
          </a:p>
          <a:p>
            <a:pPr lvl="1"/>
            <a:r>
              <a:rPr lang="de-DE" dirty="0" smtClean="0"/>
              <a:t>Sieben Notfallmappen/Vorsorgeleitfäden</a:t>
            </a:r>
          </a:p>
          <a:p>
            <a:pPr lvl="1"/>
            <a:r>
              <a:rPr lang="de-DE" dirty="0" smtClean="0"/>
              <a:t>Unterschiedlicher Umfang</a:t>
            </a:r>
          </a:p>
          <a:p>
            <a:pPr lvl="1"/>
            <a:r>
              <a:rPr lang="de-DE" dirty="0" smtClean="0"/>
              <a:t>Unterschiedliche Qualität</a:t>
            </a:r>
          </a:p>
          <a:p>
            <a:r>
              <a:rPr lang="de-DE" dirty="0" smtClean="0"/>
              <a:t>Freistaat Bayern</a:t>
            </a:r>
          </a:p>
          <a:p>
            <a:pPr lvl="1"/>
            <a:r>
              <a:rPr lang="de-DE" dirty="0" smtClean="0"/>
              <a:t>96 Landkreise und kreisfreie Städte</a:t>
            </a:r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BA35-A2B7-4461-B53A-B2A1CA990E25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Rundblick: Hintergrund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893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Entwicklung einer Vorlage für alle Gemeinden</a:t>
            </a:r>
          </a:p>
          <a:p>
            <a:pPr lvl="1"/>
            <a:r>
              <a:rPr lang="de-DE" dirty="0" smtClean="0"/>
              <a:t>Notfall: Ausweis, Karte, Mappe</a:t>
            </a:r>
          </a:p>
          <a:p>
            <a:pPr lvl="1"/>
            <a:r>
              <a:rPr lang="de-DE" dirty="0" smtClean="0"/>
              <a:t>Vorsorge: Leitfaden (keine Formulare)</a:t>
            </a:r>
          </a:p>
          <a:p>
            <a:pPr marL="393192" lvl="1" indent="0">
              <a:buNone/>
            </a:pPr>
            <a:endParaRPr lang="de-DE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BA35-A2B7-4461-B53A-B2A1CA990E25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Rundblick: Hintergrund (2)</a:t>
            </a:r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949089"/>
              </p:ext>
            </p:extLst>
          </p:nvPr>
        </p:nvGraphicFramePr>
        <p:xfrm>
          <a:off x="570384" y="3140968"/>
          <a:ext cx="8003232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1616">
                  <a:extLst>
                    <a:ext uri="{9D8B030D-6E8A-4147-A177-3AD203B41FA5}">
                      <a16:colId xmlns:a16="http://schemas.microsoft.com/office/drawing/2014/main" xmlns="" val="765978901"/>
                    </a:ext>
                  </a:extLst>
                </a:gridCol>
                <a:gridCol w="4001616">
                  <a:extLst>
                    <a:ext uri="{9D8B030D-6E8A-4147-A177-3AD203B41FA5}">
                      <a16:colId xmlns:a16="http://schemas.microsoft.com/office/drawing/2014/main" xmlns="" val="1279923073"/>
                    </a:ext>
                  </a:extLst>
                </a:gridCol>
              </a:tblGrid>
              <a:tr h="203058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Schön…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4569715"/>
                  </a:ext>
                </a:extLst>
              </a:tr>
              <a:tr h="203058">
                <a:tc>
                  <a:txBody>
                    <a:bodyPr/>
                    <a:lstStyle/>
                    <a:p>
                      <a:r>
                        <a:rPr lang="de-DE" dirty="0" smtClean="0"/>
                        <a:t>Aktueller</a:t>
                      </a:r>
                      <a:r>
                        <a:rPr lang="de-DE" baseline="0" dirty="0" smtClean="0"/>
                        <a:t> Stand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3172398"/>
                  </a:ext>
                </a:extLst>
              </a:tr>
              <a:tr h="355662">
                <a:tc>
                  <a:txBody>
                    <a:bodyPr/>
                    <a:lstStyle/>
                    <a:p>
                      <a:r>
                        <a:rPr lang="de-DE" dirty="0" smtClean="0"/>
                        <a:t>Rechtlich geprüft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6680303"/>
                  </a:ext>
                </a:extLst>
              </a:tr>
              <a:tr h="462360">
                <a:tc>
                  <a:txBody>
                    <a:bodyPr/>
                    <a:lstStyle/>
                    <a:p>
                      <a:r>
                        <a:rPr lang="de-DE" dirty="0" smtClean="0"/>
                        <a:t>Individualisierung möglich (Gemeindeversionen)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3071451"/>
                  </a:ext>
                </a:extLst>
              </a:tr>
              <a:tr h="462360">
                <a:tc>
                  <a:txBody>
                    <a:bodyPr/>
                    <a:lstStyle/>
                    <a:p>
                      <a:r>
                        <a:rPr lang="de-DE" dirty="0" smtClean="0"/>
                        <a:t>Refinanzierung</a:t>
                      </a:r>
                      <a:r>
                        <a:rPr lang="de-DE" baseline="0" dirty="0" smtClean="0"/>
                        <a:t> möglich (Schutzgebühr, Werbeanzeigen)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2765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55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Entwicklung einer Vorlage für alle Gemeinden</a:t>
            </a:r>
          </a:p>
          <a:p>
            <a:pPr lvl="1"/>
            <a:r>
              <a:rPr lang="de-DE" dirty="0" smtClean="0"/>
              <a:t>Notfall: Ausweis, Karte, Mappe</a:t>
            </a:r>
          </a:p>
          <a:p>
            <a:pPr lvl="1"/>
            <a:r>
              <a:rPr lang="de-DE" dirty="0" smtClean="0"/>
              <a:t>Vorsorge: Leitfaden (keine Formulare)</a:t>
            </a:r>
          </a:p>
          <a:p>
            <a:pPr marL="393192" lvl="1" indent="0">
              <a:buNone/>
            </a:pPr>
            <a:endParaRPr lang="de-DE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BA35-A2B7-4461-B53A-B2A1CA990E25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Rundblick: Hintergrund (2)</a:t>
            </a:r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262329"/>
              </p:ext>
            </p:extLst>
          </p:nvPr>
        </p:nvGraphicFramePr>
        <p:xfrm>
          <a:off x="570384" y="3140968"/>
          <a:ext cx="8003232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1616">
                  <a:extLst>
                    <a:ext uri="{9D8B030D-6E8A-4147-A177-3AD203B41FA5}">
                      <a16:colId xmlns:a16="http://schemas.microsoft.com/office/drawing/2014/main" xmlns="" val="765978901"/>
                    </a:ext>
                  </a:extLst>
                </a:gridCol>
                <a:gridCol w="4001616">
                  <a:extLst>
                    <a:ext uri="{9D8B030D-6E8A-4147-A177-3AD203B41FA5}">
                      <a16:colId xmlns:a16="http://schemas.microsoft.com/office/drawing/2014/main" xmlns="" val="1279923073"/>
                    </a:ext>
                  </a:extLst>
                </a:gridCol>
              </a:tblGrid>
              <a:tr h="203058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Schön…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… aber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4569715"/>
                  </a:ext>
                </a:extLst>
              </a:tr>
              <a:tr h="203058">
                <a:tc>
                  <a:txBody>
                    <a:bodyPr/>
                    <a:lstStyle/>
                    <a:p>
                      <a:r>
                        <a:rPr lang="de-DE" dirty="0" smtClean="0"/>
                        <a:t>Aktueller</a:t>
                      </a:r>
                      <a:r>
                        <a:rPr lang="de-DE" baseline="0" dirty="0" smtClean="0"/>
                        <a:t> Stand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Hoher Entwicklungsaufwand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3172398"/>
                  </a:ext>
                </a:extLst>
              </a:tr>
              <a:tr h="355662">
                <a:tc>
                  <a:txBody>
                    <a:bodyPr/>
                    <a:lstStyle/>
                    <a:p>
                      <a:r>
                        <a:rPr lang="de-DE" dirty="0" smtClean="0"/>
                        <a:t>Rechtlich geprüft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Fortlaufende</a:t>
                      </a:r>
                      <a:r>
                        <a:rPr lang="de-DE" baseline="0" dirty="0" smtClean="0"/>
                        <a:t> Aktualisierung notwendig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6680303"/>
                  </a:ext>
                </a:extLst>
              </a:tr>
              <a:tr h="462360">
                <a:tc>
                  <a:txBody>
                    <a:bodyPr/>
                    <a:lstStyle/>
                    <a:p>
                      <a:r>
                        <a:rPr lang="de-DE" dirty="0" smtClean="0"/>
                        <a:t>Individualisierung möglich (Gemeindeversionen)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3071451"/>
                  </a:ext>
                </a:extLst>
              </a:tr>
              <a:tr h="462360">
                <a:tc>
                  <a:txBody>
                    <a:bodyPr/>
                    <a:lstStyle/>
                    <a:p>
                      <a:r>
                        <a:rPr lang="de-DE" dirty="0" smtClean="0"/>
                        <a:t>Refinanzierung</a:t>
                      </a:r>
                      <a:r>
                        <a:rPr lang="de-DE" baseline="0" dirty="0" smtClean="0"/>
                        <a:t> möglich (Schutzgebühr, Werbeanzeigen)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2765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1960" y="274638"/>
            <a:ext cx="4435312" cy="6296621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BA35-A2B7-4461-B53A-B2A1CA990E25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1340768"/>
            <a:ext cx="3610744" cy="3946450"/>
          </a:xfrm>
        </p:spPr>
        <p:txBody>
          <a:bodyPr/>
          <a:lstStyle/>
          <a:p>
            <a:r>
              <a:rPr lang="de-DE" dirty="0" smtClean="0"/>
              <a:t>Einblick: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Aufbau und </a:t>
            </a:r>
            <a:br>
              <a:rPr lang="de-DE" dirty="0" smtClean="0"/>
            </a:br>
            <a:r>
              <a:rPr lang="de-DE" dirty="0" smtClean="0"/>
              <a:t>Inhalt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386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BA35-A2B7-4461-B53A-B2A1CA990E25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67868" cy="687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BA35-A2B7-4461-B53A-B2A1CA990E25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12"/>
            <a:ext cx="9144000" cy="686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BA35-A2B7-4461-B53A-B2A1CA990E25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6344" y="4944"/>
            <a:ext cx="4860032" cy="689393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502" y="11563"/>
            <a:ext cx="4582642" cy="6897504"/>
          </a:xfrm>
          <a:prstGeom prst="rect">
            <a:avLst/>
          </a:prstGeom>
        </p:spPr>
      </p:pic>
      <p:cxnSp>
        <p:nvCxnSpPr>
          <p:cNvPr id="9" name="Gerader Verbinder 8"/>
          <p:cNvCxnSpPr/>
          <p:nvPr/>
        </p:nvCxnSpPr>
        <p:spPr>
          <a:xfrm>
            <a:off x="4626776" y="5975"/>
            <a:ext cx="0" cy="6843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61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Landkreis-Landsberg</Template>
  <TotalTime>0</TotalTime>
  <Words>270</Words>
  <Application>Microsoft Office PowerPoint</Application>
  <PresentationFormat>Bildschirmpräsentation (4:3)</PresentationFormat>
  <Paragraphs>76</Paragraphs>
  <Slides>15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Deimos</vt:lpstr>
      <vt:lpstr>Notfallmappe und Vorsorgeleitfaden</vt:lpstr>
      <vt:lpstr>Ein paar Blicke riskieren… </vt:lpstr>
      <vt:lpstr>Rundblick: Hintergrund</vt:lpstr>
      <vt:lpstr>Rundblick: Hintergrund (2)</vt:lpstr>
      <vt:lpstr>Rundblick: Hintergrund (2)</vt:lpstr>
      <vt:lpstr>Einblick:   Aufbau und  Inhalt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Ausblick</vt:lpstr>
      <vt:lpstr>Rückmeldung</vt:lpstr>
      <vt:lpstr>Kontakt</vt:lpstr>
      <vt:lpstr>Danke für Ihre Aufmerksamkeit</vt:lpstr>
    </vt:vector>
  </TitlesOfParts>
  <Company>Landratsamt Landsberg am Lech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Notfallmappe und Vorsorgeleitfaden</dc:title>
  <dc:creator>Rais-Parsi,  Pajam</dc:creator>
  <cp:lastModifiedBy>Schwendner</cp:lastModifiedBy>
  <cp:revision>14</cp:revision>
  <dcterms:created xsi:type="dcterms:W3CDTF">2017-07-12T06:39:37Z</dcterms:created>
  <dcterms:modified xsi:type="dcterms:W3CDTF">2017-07-18T14:04:16Z</dcterms:modified>
</cp:coreProperties>
</file>